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60" r:id="rId2"/>
    <p:sldId id="299" r:id="rId3"/>
    <p:sldId id="288" r:id="rId4"/>
    <p:sldId id="319" r:id="rId5"/>
    <p:sldId id="320" r:id="rId6"/>
    <p:sldId id="289" r:id="rId7"/>
    <p:sldId id="290" r:id="rId8"/>
    <p:sldId id="291" r:id="rId9"/>
    <p:sldId id="292" r:id="rId10"/>
    <p:sldId id="293" r:id="rId11"/>
    <p:sldId id="294" r:id="rId12"/>
    <p:sldId id="295" r:id="rId13"/>
    <p:sldId id="296" r:id="rId14"/>
    <p:sldId id="264" r:id="rId15"/>
    <p:sldId id="309" r:id="rId16"/>
    <p:sldId id="326" r:id="rId17"/>
    <p:sldId id="322" r:id="rId18"/>
    <p:sldId id="312" r:id="rId19"/>
    <p:sldId id="311" r:id="rId20"/>
    <p:sldId id="313" r:id="rId21"/>
    <p:sldId id="314" r:id="rId22"/>
    <p:sldId id="315" r:id="rId23"/>
    <p:sldId id="266" r:id="rId24"/>
    <p:sldId id="287" r:id="rId25"/>
    <p:sldId id="316" r:id="rId26"/>
    <p:sldId id="267" r:id="rId27"/>
    <p:sldId id="268" r:id="rId28"/>
    <p:sldId id="285" r:id="rId29"/>
    <p:sldId id="269" r:id="rId30"/>
    <p:sldId id="261" r:id="rId31"/>
    <p:sldId id="270" r:id="rId32"/>
    <p:sldId id="304" r:id="rId33"/>
    <p:sldId id="271" r:id="rId34"/>
    <p:sldId id="321" r:id="rId35"/>
    <p:sldId id="273" r:id="rId36"/>
    <p:sldId id="272" r:id="rId37"/>
    <p:sldId id="274" r:id="rId38"/>
    <p:sldId id="275" r:id="rId39"/>
    <p:sldId id="305" r:id="rId40"/>
    <p:sldId id="317" r:id="rId41"/>
    <p:sldId id="325" r:id="rId42"/>
    <p:sldId id="327" r:id="rId43"/>
    <p:sldId id="328" r:id="rId44"/>
    <p:sldId id="324" r:id="rId45"/>
    <p:sldId id="277" r:id="rId46"/>
    <p:sldId id="280" r:id="rId47"/>
    <p:sldId id="281" r:id="rId48"/>
    <p:sldId id="282" r:id="rId49"/>
    <p:sldId id="283" r:id="rId50"/>
    <p:sldId id="284" r:id="rId51"/>
    <p:sldId id="337" r:id="rId52"/>
    <p:sldId id="307" r:id="rId53"/>
  </p:sldIdLst>
  <p:sldSz cx="9144000" cy="6858000" type="screen4x3"/>
  <p:notesSz cx="6669088" cy="97536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24" y="48"/>
      </p:cViewPr>
      <p:guideLst>
        <p:guide orient="horz" pos="2160"/>
        <p:guide pos="2880"/>
      </p:guideLst>
    </p:cSldViewPr>
  </p:slideViewPr>
  <p:notesTextViewPr>
    <p:cViewPr>
      <p:scale>
        <a:sx n="3" d="2"/>
        <a:sy n="3" d="2"/>
      </p:scale>
      <p:origin x="0" y="0"/>
    </p:cViewPr>
  </p:notesTextViewPr>
  <p:notesViewPr>
    <p:cSldViewPr snapToGrid="0" showGuides="1">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889938" cy="489374"/>
          </a:xfrm>
          <a:prstGeom prst="rect">
            <a:avLst/>
          </a:prstGeom>
        </p:spPr>
        <p:txBody>
          <a:bodyPr vert="horz" lIns="91429" tIns="45714" rIns="91429" bIns="45714" rtlCol="0"/>
          <a:lstStyle>
            <a:lvl1pPr algn="l">
              <a:defRPr sz="1200"/>
            </a:lvl1pPr>
          </a:lstStyle>
          <a:p>
            <a:endParaRPr lang="da-DK"/>
          </a:p>
        </p:txBody>
      </p:sp>
      <p:sp>
        <p:nvSpPr>
          <p:cNvPr id="3" name="Pladsholder til dato 2"/>
          <p:cNvSpPr>
            <a:spLocks noGrp="1"/>
          </p:cNvSpPr>
          <p:nvPr>
            <p:ph type="dt" sz="quarter" idx="1"/>
          </p:nvPr>
        </p:nvSpPr>
        <p:spPr>
          <a:xfrm>
            <a:off x="3777607" y="0"/>
            <a:ext cx="2889938" cy="489374"/>
          </a:xfrm>
          <a:prstGeom prst="rect">
            <a:avLst/>
          </a:prstGeom>
        </p:spPr>
        <p:txBody>
          <a:bodyPr vert="horz" lIns="91429" tIns="45714" rIns="91429" bIns="45714" rtlCol="0"/>
          <a:lstStyle>
            <a:lvl1pPr algn="r">
              <a:defRPr sz="1200"/>
            </a:lvl1pPr>
          </a:lstStyle>
          <a:p>
            <a:fld id="{D7CE1437-13FD-45A1-94ED-8057655A4176}" type="datetimeFigureOut">
              <a:rPr lang="da-DK" smtClean="0"/>
              <a:t>07-10-2021</a:t>
            </a:fld>
            <a:endParaRPr lang="da-DK"/>
          </a:p>
        </p:txBody>
      </p:sp>
      <p:sp>
        <p:nvSpPr>
          <p:cNvPr id="4" name="Pladsholder til sidefod 3"/>
          <p:cNvSpPr>
            <a:spLocks noGrp="1"/>
          </p:cNvSpPr>
          <p:nvPr>
            <p:ph type="ftr" sz="quarter" idx="2"/>
          </p:nvPr>
        </p:nvSpPr>
        <p:spPr>
          <a:xfrm>
            <a:off x="1" y="9264228"/>
            <a:ext cx="2889938" cy="489373"/>
          </a:xfrm>
          <a:prstGeom prst="rect">
            <a:avLst/>
          </a:prstGeom>
        </p:spPr>
        <p:txBody>
          <a:bodyPr vert="horz" lIns="91429" tIns="45714" rIns="91429" bIns="45714" rtlCol="0" anchor="b"/>
          <a:lstStyle>
            <a:lvl1pPr algn="l">
              <a:defRPr sz="1200"/>
            </a:lvl1pPr>
          </a:lstStyle>
          <a:p>
            <a:endParaRPr lang="da-DK"/>
          </a:p>
        </p:txBody>
      </p:sp>
      <p:sp>
        <p:nvSpPr>
          <p:cNvPr id="5" name="Pladsholder til slidenummer 4"/>
          <p:cNvSpPr>
            <a:spLocks noGrp="1"/>
          </p:cNvSpPr>
          <p:nvPr>
            <p:ph type="sldNum" sz="quarter" idx="3"/>
          </p:nvPr>
        </p:nvSpPr>
        <p:spPr>
          <a:xfrm>
            <a:off x="3777607" y="9264228"/>
            <a:ext cx="2889938" cy="489373"/>
          </a:xfrm>
          <a:prstGeom prst="rect">
            <a:avLst/>
          </a:prstGeom>
        </p:spPr>
        <p:txBody>
          <a:bodyPr vert="horz" lIns="91429" tIns="45714" rIns="91429" bIns="45714" rtlCol="0" anchor="b"/>
          <a:lstStyle>
            <a:lvl1pPr algn="r">
              <a:defRPr sz="1200"/>
            </a:lvl1pPr>
          </a:lstStyle>
          <a:p>
            <a:fld id="{06C0D56B-C779-4792-A7BD-504526BDDCED}" type="slidenum">
              <a:rPr lang="da-DK" smtClean="0"/>
              <a:t>‹nr.›</a:t>
            </a:fld>
            <a:endParaRPr lang="da-DK"/>
          </a:p>
        </p:txBody>
      </p:sp>
    </p:spTree>
    <p:extLst>
      <p:ext uri="{BB962C8B-B14F-4D97-AF65-F5344CB8AC3E}">
        <p14:creationId xmlns:p14="http://schemas.microsoft.com/office/powerpoint/2010/main" val="364137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889938" cy="489374"/>
          </a:xfrm>
          <a:prstGeom prst="rect">
            <a:avLst/>
          </a:prstGeom>
        </p:spPr>
        <p:txBody>
          <a:bodyPr vert="horz" lIns="91429" tIns="45714" rIns="91429" bIns="45714" rtlCol="0"/>
          <a:lstStyle>
            <a:lvl1pPr algn="l">
              <a:defRPr sz="1200"/>
            </a:lvl1pPr>
          </a:lstStyle>
          <a:p>
            <a:endParaRPr lang="da-DK"/>
          </a:p>
        </p:txBody>
      </p:sp>
      <p:sp>
        <p:nvSpPr>
          <p:cNvPr id="3" name="Pladsholder til dato 2"/>
          <p:cNvSpPr>
            <a:spLocks noGrp="1"/>
          </p:cNvSpPr>
          <p:nvPr>
            <p:ph type="dt" idx="1"/>
          </p:nvPr>
        </p:nvSpPr>
        <p:spPr>
          <a:xfrm>
            <a:off x="3777607" y="0"/>
            <a:ext cx="2889938" cy="489374"/>
          </a:xfrm>
          <a:prstGeom prst="rect">
            <a:avLst/>
          </a:prstGeom>
        </p:spPr>
        <p:txBody>
          <a:bodyPr vert="horz" lIns="91429" tIns="45714" rIns="91429" bIns="45714" rtlCol="0"/>
          <a:lstStyle>
            <a:lvl1pPr algn="r">
              <a:defRPr sz="1200"/>
            </a:lvl1pPr>
          </a:lstStyle>
          <a:p>
            <a:fld id="{C530D142-F45A-4200-9796-25901781026B}" type="datetimeFigureOut">
              <a:rPr lang="da-DK" smtClean="0"/>
              <a:t>07-10-2021</a:t>
            </a:fld>
            <a:endParaRPr lang="da-DK"/>
          </a:p>
        </p:txBody>
      </p:sp>
      <p:sp>
        <p:nvSpPr>
          <p:cNvPr id="4" name="Pladsholder til slidebillede 3"/>
          <p:cNvSpPr>
            <a:spLocks noGrp="1" noRot="1" noChangeAspect="1"/>
          </p:cNvSpPr>
          <p:nvPr>
            <p:ph type="sldImg" idx="2"/>
          </p:nvPr>
        </p:nvSpPr>
        <p:spPr>
          <a:xfrm>
            <a:off x="1139825" y="1219200"/>
            <a:ext cx="4389438" cy="3292475"/>
          </a:xfrm>
          <a:prstGeom prst="rect">
            <a:avLst/>
          </a:prstGeom>
          <a:noFill/>
          <a:ln w="12700">
            <a:solidFill>
              <a:prstClr val="black"/>
            </a:solidFill>
          </a:ln>
        </p:spPr>
        <p:txBody>
          <a:bodyPr vert="horz" lIns="91429" tIns="45714" rIns="91429" bIns="45714" rtlCol="0" anchor="ctr"/>
          <a:lstStyle/>
          <a:p>
            <a:endParaRPr lang="da-DK"/>
          </a:p>
        </p:txBody>
      </p:sp>
      <p:sp>
        <p:nvSpPr>
          <p:cNvPr id="5" name="Pladsholder til noter 4"/>
          <p:cNvSpPr>
            <a:spLocks noGrp="1"/>
          </p:cNvSpPr>
          <p:nvPr>
            <p:ph type="body" sz="quarter" idx="3"/>
          </p:nvPr>
        </p:nvSpPr>
        <p:spPr>
          <a:xfrm>
            <a:off x="666909" y="4693920"/>
            <a:ext cx="5335270" cy="3840480"/>
          </a:xfrm>
          <a:prstGeom prst="rect">
            <a:avLst/>
          </a:prstGeom>
        </p:spPr>
        <p:txBody>
          <a:bodyPr vert="horz" lIns="91429" tIns="45714" rIns="91429" bIns="45714"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264228"/>
            <a:ext cx="2889938" cy="489373"/>
          </a:xfrm>
          <a:prstGeom prst="rect">
            <a:avLst/>
          </a:prstGeom>
        </p:spPr>
        <p:txBody>
          <a:bodyPr vert="horz" lIns="91429" tIns="45714" rIns="91429" bIns="45714" rtlCol="0" anchor="b"/>
          <a:lstStyle>
            <a:lvl1pPr algn="l">
              <a:defRPr sz="1200"/>
            </a:lvl1pPr>
          </a:lstStyle>
          <a:p>
            <a:endParaRPr lang="da-DK"/>
          </a:p>
        </p:txBody>
      </p:sp>
      <p:sp>
        <p:nvSpPr>
          <p:cNvPr id="7" name="Pladsholder til slidenummer 6"/>
          <p:cNvSpPr>
            <a:spLocks noGrp="1"/>
          </p:cNvSpPr>
          <p:nvPr>
            <p:ph type="sldNum" sz="quarter" idx="5"/>
          </p:nvPr>
        </p:nvSpPr>
        <p:spPr>
          <a:xfrm>
            <a:off x="3777607" y="9264228"/>
            <a:ext cx="2889938" cy="489373"/>
          </a:xfrm>
          <a:prstGeom prst="rect">
            <a:avLst/>
          </a:prstGeom>
        </p:spPr>
        <p:txBody>
          <a:bodyPr vert="horz" lIns="91429" tIns="45714" rIns="91429" bIns="45714" rtlCol="0" anchor="b"/>
          <a:lstStyle>
            <a:lvl1pPr algn="r">
              <a:defRPr sz="1200"/>
            </a:lvl1pPr>
          </a:lstStyle>
          <a:p>
            <a:fld id="{19E5DF54-D6CA-41F3-8355-E64BBB0D2242}" type="slidenum">
              <a:rPr lang="da-DK" smtClean="0"/>
              <a:t>‹nr.›</a:t>
            </a:fld>
            <a:endParaRPr lang="da-DK"/>
          </a:p>
        </p:txBody>
      </p:sp>
    </p:spTree>
    <p:extLst>
      <p:ext uri="{BB962C8B-B14F-4D97-AF65-F5344CB8AC3E}">
        <p14:creationId xmlns:p14="http://schemas.microsoft.com/office/powerpoint/2010/main" val="415180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endParaRPr lang="da-DK"/>
          </a:p>
        </p:txBody>
      </p:sp>
      <p:sp>
        <p:nvSpPr>
          <p:cNvPr id="5" name="Pladsholder til slidenummer 4"/>
          <p:cNvSpPr>
            <a:spLocks noGrp="1"/>
          </p:cNvSpPr>
          <p:nvPr>
            <p:ph type="sldNum" sz="quarter" idx="11"/>
          </p:nvPr>
        </p:nvSpPr>
        <p:spPr/>
        <p:txBody>
          <a:bodyPr/>
          <a:lstStyle/>
          <a:p>
            <a:fld id="{3EA3031F-5BBB-4728-A475-7EB8122287AC}" type="slidenum">
              <a:rPr lang="da-DK" smtClean="0"/>
              <a:t>4</a:t>
            </a:fld>
            <a:endParaRPr lang="da-DK"/>
          </a:p>
        </p:txBody>
      </p:sp>
    </p:spTree>
    <p:extLst>
      <p:ext uri="{BB962C8B-B14F-4D97-AF65-F5344CB8AC3E}">
        <p14:creationId xmlns:p14="http://schemas.microsoft.com/office/powerpoint/2010/main" val="3383264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0728"/>
            <a:ext cx="8902787" cy="1008518"/>
          </a:xfrm>
          <a:prstGeom prst="rect">
            <a:avLst/>
          </a:prstGeom>
        </p:spPr>
      </p:pic>
      <p:sp>
        <p:nvSpPr>
          <p:cNvPr id="2" name="Titel 1"/>
          <p:cNvSpPr>
            <a:spLocks noGrp="1"/>
          </p:cNvSpPr>
          <p:nvPr>
            <p:ph type="title"/>
          </p:nvPr>
        </p:nvSpPr>
        <p:spPr>
          <a:xfrm>
            <a:off x="628650" y="4113895"/>
            <a:ext cx="7886700" cy="1325563"/>
          </a:xfrm>
        </p:spPr>
        <p:txBody>
          <a:bodyPr/>
          <a:lstStyle>
            <a:lvl1pPr algn="ctr">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4158F05C-1961-45A3-9BEE-492EA183252E}" type="datetimeFigureOut">
              <a:rPr lang="da-DK" smtClean="0"/>
              <a:t>07-10-2021</a:t>
            </a:fld>
            <a:endParaRPr lang="da-DK"/>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460" y="1236052"/>
            <a:ext cx="5881081" cy="1970811"/>
          </a:xfrm>
          <a:prstGeom prst="rect">
            <a:avLst/>
          </a:prstGeom>
        </p:spPr>
      </p:pic>
    </p:spTree>
    <p:extLst>
      <p:ext uri="{BB962C8B-B14F-4D97-AF65-F5344CB8AC3E}">
        <p14:creationId xmlns:p14="http://schemas.microsoft.com/office/powerpoint/2010/main" val="114321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1628774"/>
            <a:ext cx="2949178" cy="1228426"/>
          </a:xfrm>
        </p:spPr>
        <p:txBody>
          <a:bodyPr anchor="b"/>
          <a:lstStyle>
            <a:lvl1pPr>
              <a:defRPr sz="2400"/>
            </a:lvl1pPr>
          </a:lstStyle>
          <a:p>
            <a:r>
              <a:rPr lang="da-DK"/>
              <a:t>Klik for at redigere i master</a:t>
            </a:r>
          </a:p>
        </p:txBody>
      </p:sp>
      <p:sp>
        <p:nvSpPr>
          <p:cNvPr id="3" name="Pladsholder til billede 2"/>
          <p:cNvSpPr>
            <a:spLocks noGrp="1"/>
          </p:cNvSpPr>
          <p:nvPr>
            <p:ph type="pic" idx="1"/>
          </p:nvPr>
        </p:nvSpPr>
        <p:spPr>
          <a:xfrm>
            <a:off x="3887391" y="1628776"/>
            <a:ext cx="4629150" cy="42322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p>
        </p:txBody>
      </p:sp>
      <p:sp>
        <p:nvSpPr>
          <p:cNvPr id="4" name="Pladsholder til tekst 3"/>
          <p:cNvSpPr>
            <a:spLocks noGrp="1"/>
          </p:cNvSpPr>
          <p:nvPr>
            <p:ph type="body" sz="half" idx="2"/>
          </p:nvPr>
        </p:nvSpPr>
        <p:spPr>
          <a:xfrm>
            <a:off x="629841" y="2857200"/>
            <a:ext cx="2949178" cy="30117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4158F05C-1961-45A3-9BEE-492EA183252E}" type="datetimeFigureOut">
              <a:rPr lang="da-DK" smtClean="0"/>
              <a:t>07-10-2021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895925603"/>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35843"/>
          </a:xfrm>
        </p:spPr>
        <p:txBody>
          <a:bodyPr/>
          <a:lstStyle>
            <a:lvl1pPr>
              <a:defRPr>
                <a:solidFill>
                  <a:schemeClr val="bg1"/>
                </a:solidFill>
              </a:defRPr>
            </a:lvl1pPr>
          </a:lstStyle>
          <a:p>
            <a:r>
              <a:rPr lang="da-DK"/>
              <a:t>Klik for at redigere i master</a:t>
            </a:r>
            <a:endParaRPr lang="da-DK" dirty="0"/>
          </a:p>
        </p:txBody>
      </p:sp>
      <p:sp>
        <p:nvSpPr>
          <p:cNvPr id="3" name="Pladsholder til lodret titel 2"/>
          <p:cNvSpPr>
            <a:spLocks noGrp="1"/>
          </p:cNvSpPr>
          <p:nvPr>
            <p:ph type="body" orient="vert" idx="1"/>
          </p:nvPr>
        </p:nvSpPr>
        <p:spPr>
          <a:xfrm>
            <a:off x="628650" y="1628775"/>
            <a:ext cx="7886700"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4158F05C-1961-45A3-9BEE-492EA183252E}" type="datetimeFigureOut">
              <a:rPr lang="da-DK" smtClean="0"/>
              <a:t>07-10-2021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6548536"/>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1628776"/>
            <a:ext cx="1971675" cy="4548187"/>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28650" y="1628775"/>
            <a:ext cx="5800725"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158F05C-1961-45A3-9BEE-492EA183252E}" type="datetimeFigureOut">
              <a:rPr lang="da-DK" smtClean="0"/>
              <a:t>07-10-2021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271917235"/>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8650" y="647700"/>
            <a:ext cx="7886700" cy="1162050"/>
          </a:xfrm>
        </p:spPr>
        <p:txBody>
          <a:bodyPr anchor="b"/>
          <a:lstStyle>
            <a:lvl1pPr algn="ctr">
              <a:defRPr sz="4500"/>
            </a:lvl1p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DC7583B8-7705-4706-BC59-1B0E0528EEC2}" type="datetime1">
              <a:rPr lang="da-DK" smtClean="0"/>
              <a:t>07-10-2021</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FD945FB1-3A11-4D04-B6C6-209C13F16512}" type="slidenum">
              <a:rPr lang="da-DK" smtClean="0"/>
              <a:t>‹nr.›</a:t>
            </a:fld>
            <a:endParaRPr lang="da-DK" dirty="0"/>
          </a:p>
        </p:txBody>
      </p:sp>
      <p:sp>
        <p:nvSpPr>
          <p:cNvPr id="7" name="Pladsholder til indhold 2"/>
          <p:cNvSpPr>
            <a:spLocks noGrp="1"/>
          </p:cNvSpPr>
          <p:nvPr>
            <p:ph idx="1"/>
          </p:nvPr>
        </p:nvSpPr>
        <p:spPr>
          <a:xfrm>
            <a:off x="628650" y="1914525"/>
            <a:ext cx="7886700" cy="42465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3389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628775"/>
            <a:ext cx="6858000" cy="1881188"/>
          </a:xfrm>
        </p:spPr>
        <p:txBody>
          <a:bodyPr anchor="b"/>
          <a:lstStyle>
            <a:lvl1pPr algn="ctr">
              <a:defRPr sz="4500"/>
            </a:lvl1pPr>
          </a:lstStyle>
          <a:p>
            <a:r>
              <a:rPr lang="da-DK"/>
              <a:t>Klik for at redigere i master</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p>
        </p:txBody>
      </p:sp>
      <p:sp>
        <p:nvSpPr>
          <p:cNvPr id="7" name="Pladsholder til dato 6"/>
          <p:cNvSpPr>
            <a:spLocks noGrp="1"/>
          </p:cNvSpPr>
          <p:nvPr>
            <p:ph type="dt" sz="half" idx="10"/>
          </p:nvPr>
        </p:nvSpPr>
        <p:spPr/>
        <p:txBody>
          <a:bodyPr/>
          <a:lstStyle/>
          <a:p>
            <a:fld id="{4158F05C-1961-45A3-9BEE-492EA183252E}" type="datetimeFigureOut">
              <a:rPr lang="da-DK" smtClean="0"/>
              <a:t>07-10-2021</a:t>
            </a:fld>
            <a:endParaRPr lang="da-DK"/>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3390514230"/>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23644"/>
          </a:xfrm>
        </p:spPr>
        <p:txBody>
          <a:bodyPr/>
          <a:lstStyle>
            <a:lvl1pPr>
              <a:defRPr>
                <a:solidFill>
                  <a:schemeClr val="bg1"/>
                </a:solidFill>
                <a:effectLst>
                  <a:outerShdw blurRad="38100" dist="12700" dir="6000000" algn="ctr" rotWithShape="0">
                    <a:schemeClr val="bg1">
                      <a:lumMod val="75000"/>
                      <a:alpha val="85000"/>
                    </a:schemeClr>
                  </a:outerShdw>
                </a:effectLst>
              </a:defRPr>
            </a:lvl1pPr>
          </a:lstStyle>
          <a:p>
            <a:r>
              <a:rPr lang="da-DK"/>
              <a:t>Klik for at redigere i master</a:t>
            </a:r>
            <a:endParaRPr lang="da-DK" dirty="0"/>
          </a:p>
        </p:txBody>
      </p:sp>
      <p:sp>
        <p:nvSpPr>
          <p:cNvPr id="3" name="Pladsholder til indhold 2"/>
          <p:cNvSpPr>
            <a:spLocks noGrp="1"/>
          </p:cNvSpPr>
          <p:nvPr>
            <p:ph idx="1"/>
          </p:nvPr>
        </p:nvSpPr>
        <p:spPr>
          <a:xfrm>
            <a:off x="628650" y="1628775"/>
            <a:ext cx="7886700" cy="4548188"/>
          </a:xfrm>
        </p:spPr>
        <p:txBody>
          <a:bodyPr/>
          <a:lstStyle>
            <a:lvl1pPr marL="355600" indent="-355600">
              <a:defRPr/>
            </a:lvl1pPr>
            <a:lvl2pPr marL="623888" indent="-280988">
              <a:defRPr/>
            </a:lvl2pPr>
            <a:lvl3pPr marL="892175" indent="-206375">
              <a:defRPr/>
            </a:lvl3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4158F05C-1961-45A3-9BEE-492EA183252E}" type="datetimeFigureOut">
              <a:rPr lang="da-DK" smtClean="0"/>
              <a:t>07-10-2021</a:t>
            </a:fld>
            <a:endParaRPr lang="da-DK"/>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975276559"/>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628776"/>
            <a:ext cx="7886700" cy="2933700"/>
          </a:xfrm>
        </p:spPr>
        <p:txBody>
          <a:bodyPr anchor="b"/>
          <a:lstStyle>
            <a:lvl1pPr>
              <a:defRPr sz="4500"/>
            </a:lvl1pPr>
          </a:lstStyle>
          <a:p>
            <a:r>
              <a:rPr lang="da-DK"/>
              <a:t>Klik for at redigere i master</a:t>
            </a:r>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4158F05C-1961-45A3-9BEE-492EA183252E}" type="datetimeFigureOut">
              <a:rPr lang="da-DK" smtClean="0"/>
              <a:t>07-10-2021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763565688"/>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16500"/>
          </a:xfrm>
        </p:spPr>
        <p:txBody>
          <a:bodyPr/>
          <a:lstStyle>
            <a:lvl1pPr>
              <a:defRPr>
                <a:solidFill>
                  <a:schemeClr val="bg1"/>
                </a:solidFill>
              </a:defRPr>
            </a:lvl1pPr>
          </a:lstStyle>
          <a:p>
            <a:r>
              <a:rPr lang="da-DK"/>
              <a:t>Klik for at redigere i master</a:t>
            </a:r>
            <a:endParaRPr lang="da-DK" dirty="0"/>
          </a:p>
        </p:txBody>
      </p:sp>
      <p:sp>
        <p:nvSpPr>
          <p:cNvPr id="3" name="Pladsholder til indhold 2"/>
          <p:cNvSpPr>
            <a:spLocks noGrp="1"/>
          </p:cNvSpPr>
          <p:nvPr>
            <p:ph sz="half" idx="1"/>
          </p:nvPr>
        </p:nvSpPr>
        <p:spPr>
          <a:xfrm>
            <a:off x="6286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6291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4158F05C-1961-45A3-9BEE-492EA183252E}" type="datetimeFigureOut">
              <a:rPr lang="da-DK" smtClean="0"/>
              <a:t>07-10-2021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9366135"/>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8650" y="4179"/>
            <a:ext cx="7886700" cy="1031665"/>
          </a:xfrm>
        </p:spPr>
        <p:txBody>
          <a:bodyPr/>
          <a:lstStyle>
            <a:lvl1pPr>
              <a:defRPr>
                <a:solidFill>
                  <a:schemeClr val="bg1"/>
                </a:solidFill>
              </a:defRPr>
            </a:lvl1pPr>
          </a:lstStyle>
          <a:p>
            <a:r>
              <a:rPr lang="da-DK"/>
              <a:t>Klik for at redigere i master</a:t>
            </a:r>
            <a:endParaRPr lang="da-DK" dirty="0"/>
          </a:p>
        </p:txBody>
      </p:sp>
      <p:sp>
        <p:nvSpPr>
          <p:cNvPr id="3" name="Pladsholder til tekst 2"/>
          <p:cNvSpPr>
            <a:spLocks noGrp="1"/>
          </p:cNvSpPr>
          <p:nvPr>
            <p:ph type="body" idx="1"/>
          </p:nvPr>
        </p:nvSpPr>
        <p:spPr>
          <a:xfrm>
            <a:off x="629842" y="1628775"/>
            <a:ext cx="3868340"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28775"/>
            <a:ext cx="3887391"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p>
            <a:fld id="{4158F05C-1961-45A3-9BEE-492EA183252E}" type="datetimeFigureOut">
              <a:rPr lang="da-DK" smtClean="0"/>
              <a:t>07-10-2021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849148543"/>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28699"/>
          </a:xfrm>
        </p:spPr>
        <p:txBody>
          <a:bodyPr/>
          <a:lstStyle>
            <a:lvl1pPr>
              <a:defRPr>
                <a:solidFill>
                  <a:schemeClr val="bg1"/>
                </a:solidFill>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4158F05C-1961-45A3-9BEE-492EA183252E}" type="datetimeFigureOut">
              <a:rPr lang="da-DK" smtClean="0"/>
              <a:t>07-10-2021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45968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158F05C-1961-45A3-9BEE-492EA183252E}" type="datetimeFigureOut">
              <a:rPr lang="da-DK" smtClean="0"/>
              <a:t>07-10-2021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3928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628776"/>
            <a:ext cx="2949178" cy="1221517"/>
          </a:xfrm>
        </p:spPr>
        <p:txBody>
          <a:bodyPr anchor="b"/>
          <a:lstStyle>
            <a:lvl1pPr>
              <a:defRPr sz="2400"/>
            </a:lvl1pPr>
          </a:lstStyle>
          <a:p>
            <a:r>
              <a:rPr lang="da-DK"/>
              <a:t>Klik for at redigere i master</a:t>
            </a:r>
            <a:endParaRPr lang="da-DK" dirty="0"/>
          </a:p>
        </p:txBody>
      </p:sp>
      <p:sp>
        <p:nvSpPr>
          <p:cNvPr id="3" name="Pladsholder til indhold 2"/>
          <p:cNvSpPr>
            <a:spLocks noGrp="1"/>
          </p:cNvSpPr>
          <p:nvPr>
            <p:ph idx="1"/>
          </p:nvPr>
        </p:nvSpPr>
        <p:spPr>
          <a:xfrm>
            <a:off x="3887391" y="1628776"/>
            <a:ext cx="4629150" cy="42322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629841" y="2907958"/>
            <a:ext cx="2949178" cy="296103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4158F05C-1961-45A3-9BEE-492EA183252E}" type="datetimeFigureOut">
              <a:rPr lang="da-DK" smtClean="0"/>
              <a:t>07-10-2021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708712894"/>
      </p:ext>
    </p:extLst>
  </p:cSld>
  <p:clrMapOvr>
    <a:masterClrMapping/>
  </p:clrMapOvr>
  <p:extLst mod="1">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led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 y="1202"/>
            <a:ext cx="9144900" cy="1035945"/>
          </a:xfrm>
          <a:prstGeom prst="rect">
            <a:avLst/>
          </a:prstGeom>
        </p:spPr>
      </p:pic>
      <p:sp>
        <p:nvSpPr>
          <p:cNvPr id="2" name="Pladsholder til titel 1"/>
          <p:cNvSpPr>
            <a:spLocks noGrp="1"/>
          </p:cNvSpPr>
          <p:nvPr>
            <p:ph type="title"/>
          </p:nvPr>
        </p:nvSpPr>
        <p:spPr>
          <a:xfrm>
            <a:off x="628650" y="-9218"/>
            <a:ext cx="7886700" cy="1046366"/>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58F05C-1961-45A3-9BEE-492EA183252E}" type="datetimeFigureOut">
              <a:rPr lang="da-DK" smtClean="0"/>
              <a:t>07-10-2021</a:t>
            </a:fld>
            <a:endParaRPr lang="da-DK"/>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4956E9-C9BB-4A42-8F5B-E48AA9AA1C17}" type="slidenum">
              <a:rPr lang="da-DK" smtClean="0"/>
              <a:t>‹nr.›</a:t>
            </a:fld>
            <a:endParaRPr lang="da-DK"/>
          </a:p>
        </p:txBody>
      </p:sp>
      <p:pic>
        <p:nvPicPr>
          <p:cNvPr id="8" name="Billed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5331629"/>
            <a:ext cx="1528010" cy="1528010"/>
          </a:xfrm>
          <a:prstGeom prst="rect">
            <a:avLst/>
          </a:prstGeom>
        </p:spPr>
      </p:pic>
      <p:sp>
        <p:nvSpPr>
          <p:cNvPr id="11" name="Tekstfelt 10"/>
          <p:cNvSpPr txBox="1"/>
          <p:nvPr userDrawn="1"/>
        </p:nvSpPr>
        <p:spPr>
          <a:xfrm>
            <a:off x="5703307" y="6554985"/>
            <a:ext cx="3270053" cy="253916"/>
          </a:xfrm>
          <a:prstGeom prst="rect">
            <a:avLst/>
          </a:prstGeom>
          <a:noFill/>
        </p:spPr>
        <p:txBody>
          <a:bodyPr wrap="square" rtlCol="0">
            <a:spAutoFit/>
          </a:bodyPr>
          <a:lstStyle/>
          <a:p>
            <a:pPr algn="r"/>
            <a:r>
              <a:rPr lang="da-DK" sz="1050" dirty="0">
                <a:latin typeface="Soho Gothic Std" panose="020B0503030504020204" pitchFamily="34" charset="0"/>
              </a:rPr>
              <a:t>RYBNERS</a:t>
            </a:r>
            <a:r>
              <a:rPr lang="da-DK" sz="1050" baseline="0" dirty="0">
                <a:latin typeface="Soho Gothic Std" panose="020B0503030504020204" pitchFamily="34" charset="0"/>
              </a:rPr>
              <a:t> HANDELSSKOLE</a:t>
            </a:r>
            <a:endParaRPr lang="da-DK" sz="1050" dirty="0">
              <a:latin typeface="Soho Gothic Std" panose="020B0503030504020204" pitchFamily="34" charset="0"/>
            </a:endParaRPr>
          </a:p>
        </p:txBody>
      </p:sp>
      <p:pic>
        <p:nvPicPr>
          <p:cNvPr id="12" name="Billed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947099" y="6624918"/>
            <a:ext cx="102821" cy="102821"/>
          </a:xfrm>
          <a:prstGeom prst="rect">
            <a:avLst/>
          </a:prstGeom>
        </p:spPr>
      </p:pic>
    </p:spTree>
    <p:extLst>
      <p:ext uri="{BB962C8B-B14F-4D97-AF65-F5344CB8AC3E}">
        <p14:creationId xmlns:p14="http://schemas.microsoft.com/office/powerpoint/2010/main" val="145616352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6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mbh@rybners.dk" TargetMode="External"/><Relationship Id="rId2" Type="http://schemas.openxmlformats.org/officeDocument/2006/relationships/hyperlink" Target="mailto:ck@rybners.dk" TargetMode="External"/><Relationship Id="rId1" Type="http://schemas.openxmlformats.org/officeDocument/2006/relationships/slideLayout" Target="../slideLayouts/slideLayout13.xml"/><Relationship Id="rId5" Type="http://schemas.openxmlformats.org/officeDocument/2006/relationships/hyperlink" Target="mailto:cha@rybners.dk" TargetMode="External"/><Relationship Id="rId4" Type="http://schemas.openxmlformats.org/officeDocument/2006/relationships/hyperlink" Target="mailto:TSJ@rybners.d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519055"/>
            <a:ext cx="7886700" cy="1920403"/>
          </a:xfrm>
        </p:spPr>
        <p:txBody>
          <a:bodyPr>
            <a:normAutofit/>
          </a:bodyPr>
          <a:lstStyle/>
          <a:p>
            <a:r>
              <a:rPr lang="da-DK" dirty="0"/>
              <a:t>Informationsmøde vedr.</a:t>
            </a:r>
            <a:br>
              <a:rPr lang="da-DK" dirty="0"/>
            </a:br>
            <a:r>
              <a:rPr lang="da-DK" dirty="0"/>
              <a:t>Fagprøve vejledning</a:t>
            </a:r>
            <a:br>
              <a:rPr lang="da-DK" dirty="0"/>
            </a:br>
            <a:r>
              <a:rPr lang="da-DK" b="1" dirty="0">
                <a:solidFill>
                  <a:srgbClr val="FF0000"/>
                </a:solidFill>
              </a:rPr>
              <a:t>OFFENTLIG ADMINISTRATION</a:t>
            </a:r>
            <a:br>
              <a:rPr lang="da-DK" dirty="0"/>
            </a:br>
            <a:r>
              <a:rPr lang="da-DK" dirty="0"/>
              <a:t>2021</a:t>
            </a:r>
          </a:p>
        </p:txBody>
      </p:sp>
    </p:spTree>
    <p:extLst>
      <p:ext uri="{BB962C8B-B14F-4D97-AF65-F5344CB8AC3E}">
        <p14:creationId xmlns:p14="http://schemas.microsoft.com/office/powerpoint/2010/main" val="4029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Videre….</a:t>
            </a:r>
          </a:p>
        </p:txBody>
      </p:sp>
      <p:sp>
        <p:nvSpPr>
          <p:cNvPr id="3" name="Pladsholder til indhold 2"/>
          <p:cNvSpPr>
            <a:spLocks noGrp="1"/>
          </p:cNvSpPr>
          <p:nvPr>
            <p:ph idx="1"/>
          </p:nvPr>
        </p:nvSpPr>
        <p:spPr/>
        <p:txBody>
          <a:bodyPr>
            <a:normAutofit/>
          </a:bodyPr>
          <a:lstStyle/>
          <a:p>
            <a:r>
              <a:rPr lang="da-DK" dirty="0"/>
              <a:t>Eleven skal udarbejde et mindre skriftligt projekt som lægger op til en mundtlig eksamen, som dokumentation for sit arbejde med problemformuleringen.  </a:t>
            </a:r>
          </a:p>
          <a:p>
            <a:r>
              <a:rPr lang="da-DK" dirty="0"/>
              <a:t>Udgifter forbundet med synopsis afholdes af virksomheden og skal være aftalt fra starten af fagprøveforløbet. </a:t>
            </a:r>
          </a:p>
          <a:p>
            <a:r>
              <a:rPr lang="da-DK" dirty="0"/>
              <a:t>Fagprøven tæller som det sidste bundne skoleophold med i alt 4 skrivedage og 1 dag til eksamen</a:t>
            </a:r>
            <a:br>
              <a:rPr lang="da-DK" dirty="0"/>
            </a:br>
            <a:br>
              <a:rPr lang="da-DK" dirty="0"/>
            </a:br>
            <a:r>
              <a:rPr lang="da-DK" dirty="0"/>
              <a:t>Timerne til dette arbejde tilrettelægges i et samarbejde mellem elev og virksomhed og kan eksempelvis lægges som halve eller hele arbejdsdage. </a:t>
            </a:r>
          </a:p>
        </p:txBody>
      </p:sp>
    </p:spTree>
    <p:extLst>
      <p:ext uri="{BB962C8B-B14F-4D97-AF65-F5344CB8AC3E}">
        <p14:creationId xmlns:p14="http://schemas.microsoft.com/office/powerpoint/2010/main" val="57669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sz="3600" b="1" dirty="0">
                <a:latin typeface="Verdana" panose="020B0604030504040204" pitchFamily="34" charset="0"/>
              </a:rPr>
              <a:t>Hvad er skolens rolle?</a:t>
            </a:r>
            <a:endParaRPr lang="da-DK" dirty="0"/>
          </a:p>
        </p:txBody>
      </p:sp>
      <p:sp>
        <p:nvSpPr>
          <p:cNvPr id="3" name="Pladsholder til indhold 2"/>
          <p:cNvSpPr>
            <a:spLocks noGrp="1"/>
          </p:cNvSpPr>
          <p:nvPr>
            <p:ph idx="1"/>
          </p:nvPr>
        </p:nvSpPr>
        <p:spPr>
          <a:xfrm>
            <a:off x="628650" y="1202267"/>
            <a:ext cx="7886700" cy="4974696"/>
          </a:xfrm>
        </p:spPr>
        <p:txBody>
          <a:bodyPr>
            <a:normAutofit fontScale="92500" lnSpcReduction="10000"/>
          </a:bodyPr>
          <a:lstStyle/>
          <a:p>
            <a:r>
              <a:rPr lang="da-DK" altLang="da-DK" sz="1800" dirty="0">
                <a:solidFill>
                  <a:srgbClr val="333333"/>
                </a:solidFill>
                <a:latin typeface="+mj-lt"/>
              </a:rPr>
              <a:t>Skolen igangsætter arbejdet med din skriftlige opgave. Processen sættes i gang i den sidste eller i en af de sidste skoleperioder. </a:t>
            </a:r>
          </a:p>
          <a:p>
            <a:r>
              <a:rPr lang="da-DK" altLang="da-DK" sz="1800" dirty="0">
                <a:solidFill>
                  <a:srgbClr val="333333"/>
                </a:solidFill>
                <a:latin typeface="+mj-lt"/>
              </a:rPr>
              <a:t>Lone Frank som er din underviser fra skolen er vejleder under skrivningen af synopsis.</a:t>
            </a:r>
          </a:p>
          <a:p>
            <a:pPr marL="0" indent="0">
              <a:buNone/>
            </a:pPr>
            <a:r>
              <a:rPr lang="da-DK" altLang="da-DK" sz="1800" dirty="0">
                <a:solidFill>
                  <a:srgbClr val="333333"/>
                </a:solidFill>
                <a:latin typeface="+mj-lt"/>
              </a:rPr>
              <a:t>	</a:t>
            </a:r>
            <a:br>
              <a:rPr lang="da-DK" altLang="da-DK" sz="1800" dirty="0">
                <a:solidFill>
                  <a:srgbClr val="333333"/>
                </a:solidFill>
                <a:latin typeface="+mj-lt"/>
              </a:rPr>
            </a:br>
            <a:br>
              <a:rPr lang="da-DK" altLang="da-DK" sz="1800" dirty="0">
                <a:solidFill>
                  <a:srgbClr val="333333"/>
                </a:solidFill>
                <a:latin typeface="+mj-lt"/>
              </a:rPr>
            </a:br>
            <a:r>
              <a:rPr lang="da-DK" altLang="da-DK" sz="1800" b="1" dirty="0">
                <a:solidFill>
                  <a:srgbClr val="333333"/>
                </a:solidFill>
                <a:latin typeface="+mj-lt"/>
              </a:rPr>
              <a:t>Det er skolens opgave at: </a:t>
            </a:r>
            <a:endParaRPr lang="da-DK" altLang="da-DK" sz="1800" dirty="0">
              <a:solidFill>
                <a:srgbClr val="333333"/>
              </a:solidFill>
              <a:latin typeface="+mj-lt"/>
            </a:endParaRPr>
          </a:p>
          <a:p>
            <a:r>
              <a:rPr lang="da-DK" altLang="da-DK" sz="1800" dirty="0">
                <a:latin typeface="+mj-lt"/>
              </a:rPr>
              <a:t>informere eleven om krav til opgaven både i indhold og form</a:t>
            </a:r>
          </a:p>
          <a:p>
            <a:r>
              <a:rPr lang="da-DK" altLang="da-DK" sz="1800" dirty="0">
                <a:latin typeface="+mj-lt"/>
              </a:rPr>
              <a:t>at udpege en vejleder for eleven under opgaveskrivningen. Vejlederen skal have indgående kendskab til elevens branche</a:t>
            </a:r>
          </a:p>
          <a:p>
            <a:r>
              <a:rPr lang="da-DK" altLang="da-DK" sz="1800" dirty="0">
                <a:latin typeface="+mj-lt"/>
              </a:rPr>
              <a:t>at fastsætte tidspunkter for vejledning af eleven (e-mail, telefon, fax, konsultation eller besøg)  </a:t>
            </a:r>
          </a:p>
          <a:p>
            <a:r>
              <a:rPr lang="da-DK" altLang="da-DK" sz="1800" dirty="0">
                <a:latin typeface="+mj-lt"/>
              </a:rPr>
              <a:t>at stille lokaler og undervisningsudstyr til rådighed for eleven inden for normal undervisningstid  </a:t>
            </a:r>
          </a:p>
          <a:p>
            <a:r>
              <a:rPr lang="da-DK" altLang="da-DK" sz="1800" dirty="0">
                <a:latin typeface="+mj-lt"/>
              </a:rPr>
              <a:t>fastsætte et tidspunkt for aflevering af opgaven  </a:t>
            </a:r>
          </a:p>
          <a:p>
            <a:r>
              <a:rPr lang="da-DK" altLang="da-DK" sz="1800" dirty="0">
                <a:latin typeface="+mj-lt"/>
              </a:rPr>
              <a:t>fastsætte et tidspunkt for afholdelse af fagprøven</a:t>
            </a:r>
          </a:p>
          <a:p>
            <a:r>
              <a:rPr lang="da-DK" altLang="da-DK" sz="1800" dirty="0">
                <a:latin typeface="+mj-lt"/>
              </a:rPr>
              <a:t>afholde selve fagprøve eksamen  </a:t>
            </a:r>
          </a:p>
          <a:p>
            <a:r>
              <a:rPr lang="da-DK" altLang="da-DK" sz="1800" dirty="0">
                <a:latin typeface="+mj-lt"/>
              </a:rPr>
              <a:t>udpege en censor til at medvirke ved fagprøven</a:t>
            </a:r>
          </a:p>
          <a:p>
            <a:endParaRPr lang="da-DK" dirty="0"/>
          </a:p>
        </p:txBody>
      </p:sp>
      <p:pic>
        <p:nvPicPr>
          <p:cNvPr id="3074" name="Picture 2"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160338" y="-219075"/>
            <a:ext cx="363537" cy="65436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538" y="-304800"/>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30163"/>
            <a:ext cx="47625" cy="8572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700" y="-30163"/>
            <a:ext cx="47625" cy="857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244475"/>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338" y="244475"/>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1300" y="244475"/>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25" y="244475"/>
            <a:ext cx="47625"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6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Hvad er praktikstedets rolle?</a:t>
            </a:r>
            <a:endParaRPr lang="da-DK" dirty="0"/>
          </a:p>
        </p:txBody>
      </p:sp>
      <p:sp>
        <p:nvSpPr>
          <p:cNvPr id="3" name="Pladsholder til indhold 2"/>
          <p:cNvSpPr>
            <a:spLocks noGrp="1"/>
          </p:cNvSpPr>
          <p:nvPr>
            <p:ph idx="1"/>
          </p:nvPr>
        </p:nvSpPr>
        <p:spPr/>
        <p:txBody>
          <a:bodyPr/>
          <a:lstStyle/>
          <a:p>
            <a:r>
              <a:rPr lang="da-DK" b="1" dirty="0"/>
              <a:t>Hvad er praktikstedets rolle? </a:t>
            </a:r>
          </a:p>
          <a:p>
            <a:pPr marL="0" indent="0">
              <a:buNone/>
            </a:pPr>
            <a:br>
              <a:rPr lang="da-DK" b="1" dirty="0"/>
            </a:br>
            <a:r>
              <a:rPr lang="da-DK" b="1" dirty="0"/>
              <a:t>- </a:t>
            </a:r>
            <a:r>
              <a:rPr lang="da-DK" dirty="0"/>
              <a:t>Den oplæringsansvarlige vil altid på en eller anden måde blive inddraget i udarbejdelsen af elevens opgave. </a:t>
            </a:r>
          </a:p>
          <a:p>
            <a:pPr marL="0" indent="0">
              <a:buNone/>
            </a:pPr>
            <a:r>
              <a:rPr lang="da-DK" dirty="0"/>
              <a:t>- Når der skal udarbejdes en problemformulering sker det med fokus på det praktiske arbejde i virksomheden. </a:t>
            </a:r>
            <a:br>
              <a:rPr lang="da-DK" dirty="0"/>
            </a:br>
            <a:br>
              <a:rPr lang="da-DK" dirty="0"/>
            </a:br>
            <a:r>
              <a:rPr lang="da-DK" dirty="0"/>
              <a:t>- Når virksomhed og elev vælger fagprøveemne, skal både elevens og virksomhedens interesseområder tilgodeses. Men udgangspunktet tages altid i det speciale eller den profil, der er fastlagt i uddannelsesaftalen. </a:t>
            </a:r>
            <a:br>
              <a:rPr lang="da-DK" dirty="0"/>
            </a:br>
            <a:endParaRPr lang="da-DK" dirty="0"/>
          </a:p>
        </p:txBody>
      </p:sp>
    </p:spTree>
    <p:extLst>
      <p:ext uri="{BB962C8B-B14F-4D97-AF65-F5344CB8AC3E}">
        <p14:creationId xmlns:p14="http://schemas.microsoft.com/office/powerpoint/2010/main" val="87287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Videre….</a:t>
            </a:r>
          </a:p>
        </p:txBody>
      </p:sp>
      <p:sp>
        <p:nvSpPr>
          <p:cNvPr id="3" name="Pladsholder til indhold 2"/>
          <p:cNvSpPr>
            <a:spLocks noGrp="1"/>
          </p:cNvSpPr>
          <p:nvPr>
            <p:ph idx="1"/>
          </p:nvPr>
        </p:nvSpPr>
        <p:spPr/>
        <p:txBody>
          <a:bodyPr>
            <a:normAutofit/>
          </a:bodyPr>
          <a:lstStyle/>
          <a:p>
            <a:r>
              <a:rPr lang="da-DK" altLang="da-DK" dirty="0">
                <a:solidFill>
                  <a:srgbClr val="333333"/>
                </a:solidFill>
                <a:latin typeface="+mj-lt"/>
              </a:rPr>
              <a:t>Den oplæringsansvarliges opgave kan derfor f.eks. være: </a:t>
            </a:r>
          </a:p>
          <a:p>
            <a:pPr marL="0" indent="0">
              <a:buNone/>
            </a:pPr>
            <a:endParaRPr lang="da-DK" altLang="da-DK" dirty="0">
              <a:solidFill>
                <a:srgbClr val="333333"/>
              </a:solidFill>
              <a:latin typeface="+mj-lt"/>
            </a:endParaRPr>
          </a:p>
          <a:p>
            <a:pPr lvl="1"/>
            <a:r>
              <a:rPr lang="da-DK" altLang="da-DK" dirty="0">
                <a:latin typeface="+mj-lt"/>
              </a:rPr>
              <a:t>at drøfte mulige emner (problemstilling og problemformulering) for opgaven.</a:t>
            </a:r>
          </a:p>
          <a:p>
            <a:pPr lvl="1"/>
            <a:r>
              <a:rPr lang="da-DK" altLang="da-DK" dirty="0">
                <a:latin typeface="+mj-lt"/>
              </a:rPr>
              <a:t>at godkende den endelige problemformulering.   </a:t>
            </a:r>
          </a:p>
          <a:p>
            <a:pPr lvl="1"/>
            <a:r>
              <a:rPr lang="da-DK" altLang="da-DK" dirty="0">
                <a:latin typeface="+mj-lt"/>
              </a:rPr>
              <a:t>at give råd og vejledning under arbejdet med opgaven – især det område, der vedrører virksomheden  </a:t>
            </a:r>
          </a:p>
          <a:p>
            <a:pPr lvl="1"/>
            <a:r>
              <a:rPr lang="da-DK" altLang="da-DK" dirty="0">
                <a:latin typeface="+mj-lt"/>
              </a:rPr>
              <a:t>at være eleven behjælpelig med indsamling af materiale m.v.  </a:t>
            </a:r>
          </a:p>
          <a:p>
            <a:pPr lvl="1"/>
            <a:r>
              <a:rPr lang="da-DK" altLang="da-DK" dirty="0">
                <a:latin typeface="+mj-lt"/>
              </a:rPr>
              <a:t>at drøfte arbejdet med eleven under opgaveskrivningen </a:t>
            </a:r>
          </a:p>
          <a:p>
            <a:pPr lvl="1"/>
            <a:r>
              <a:rPr lang="da-DK" altLang="da-DK" dirty="0">
                <a:latin typeface="+mj-lt"/>
              </a:rPr>
              <a:t>hjælpe så meget som muligt </a:t>
            </a:r>
          </a:p>
          <a:p>
            <a:pPr lvl="1"/>
            <a:r>
              <a:rPr lang="da-DK" altLang="da-DK" dirty="0">
                <a:latin typeface="+mj-lt"/>
              </a:rPr>
              <a:t>at støtte eleven, som ofte kan være meget nervøs for fagprøven</a:t>
            </a:r>
          </a:p>
          <a:p>
            <a:pPr lvl="1"/>
            <a:endParaRPr lang="da-DK" altLang="da-DK" dirty="0">
              <a:latin typeface="+mj-lt"/>
            </a:endParaRPr>
          </a:p>
          <a:p>
            <a:endParaRPr lang="da-DK" dirty="0">
              <a:latin typeface="+mj-lt"/>
            </a:endParaRPr>
          </a:p>
        </p:txBody>
      </p:sp>
      <p:pic>
        <p:nvPicPr>
          <p:cNvPr id="4098" name="Picture 2"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350838"/>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775" y="-350838"/>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350838"/>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75" y="-76200"/>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4900" y="-76200"/>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0525" y="-76200"/>
            <a:ext cx="47625"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85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gør jeg? – kan ikke finde et emne ….</a:t>
            </a:r>
          </a:p>
        </p:txBody>
      </p:sp>
      <p:sp>
        <p:nvSpPr>
          <p:cNvPr id="3" name="Pladsholder til indhold 2"/>
          <p:cNvSpPr>
            <a:spLocks noGrp="1"/>
          </p:cNvSpPr>
          <p:nvPr>
            <p:ph idx="1"/>
          </p:nvPr>
        </p:nvSpPr>
        <p:spPr/>
        <p:txBody>
          <a:bodyPr/>
          <a:lstStyle/>
          <a:p>
            <a:r>
              <a:rPr lang="da-DK" b="1" dirty="0"/>
              <a:t>Et problem kan du opfatte som: </a:t>
            </a:r>
          </a:p>
          <a:p>
            <a:pPr lvl="1"/>
            <a:endParaRPr lang="da-DK" b="1" dirty="0"/>
          </a:p>
          <a:p>
            <a:r>
              <a:rPr lang="da-DK" dirty="0"/>
              <a:t> Noget du undrer dig over </a:t>
            </a:r>
          </a:p>
          <a:p>
            <a:r>
              <a:rPr lang="da-DK" dirty="0"/>
              <a:t> Noget du vil undersøge nærmere </a:t>
            </a:r>
          </a:p>
          <a:p>
            <a:r>
              <a:rPr lang="da-DK" dirty="0"/>
              <a:t> Noget du vil ændre </a:t>
            </a:r>
          </a:p>
          <a:p>
            <a:r>
              <a:rPr lang="da-DK" dirty="0"/>
              <a:t> Noget du vil evaluere </a:t>
            </a:r>
          </a:p>
          <a:p>
            <a:r>
              <a:rPr lang="da-DK" dirty="0"/>
              <a:t> Noget nogen vil blive klogere af, at du undersøger </a:t>
            </a:r>
          </a:p>
          <a:p>
            <a:r>
              <a:rPr lang="da-DK" dirty="0"/>
              <a:t> Noget nogen måske faktisk vil bruge til noget konkret </a:t>
            </a:r>
          </a:p>
          <a:p>
            <a:endParaRPr lang="da-DK" dirty="0"/>
          </a:p>
        </p:txBody>
      </p:sp>
    </p:spTree>
    <p:extLst>
      <p:ext uri="{BB962C8B-B14F-4D97-AF65-F5344CB8AC3E}">
        <p14:creationId xmlns:p14="http://schemas.microsoft.com/office/powerpoint/2010/main" val="28504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gør jeg ?</a:t>
            </a:r>
          </a:p>
        </p:txBody>
      </p:sp>
      <p:sp>
        <p:nvSpPr>
          <p:cNvPr id="3" name="Pladsholder til indhold 2"/>
          <p:cNvSpPr>
            <a:spLocks noGrp="1"/>
          </p:cNvSpPr>
          <p:nvPr>
            <p:ph sz="half" idx="1"/>
          </p:nvPr>
        </p:nvSpPr>
        <p:spPr/>
        <p:txBody>
          <a:bodyPr>
            <a:normAutofit fontScale="92500" lnSpcReduction="20000"/>
          </a:bodyPr>
          <a:lstStyle/>
          <a:p>
            <a:r>
              <a:rPr lang="da-DK" b="1" dirty="0">
                <a:solidFill>
                  <a:srgbClr val="FF0000"/>
                </a:solidFill>
              </a:rPr>
              <a:t>Jeg kan ikke finde noget at skrive om?</a:t>
            </a:r>
          </a:p>
          <a:p>
            <a:pPr>
              <a:buFontTx/>
              <a:buChar char="-"/>
            </a:pPr>
            <a:r>
              <a:rPr lang="da-DK" dirty="0"/>
              <a:t>Under dine skoleophold vil du opleve, at vi snakker om mange forskellige emner. </a:t>
            </a:r>
          </a:p>
          <a:p>
            <a:pPr>
              <a:buFontTx/>
              <a:buChar char="-"/>
            </a:pPr>
            <a:r>
              <a:rPr lang="da-DK" dirty="0"/>
              <a:t>Der ligger mange refleksioner bag skrivningen og du vil opleve en sparring mellem dine klassekammerater og underviser.</a:t>
            </a:r>
          </a:p>
          <a:p>
            <a:pPr>
              <a:buFontTx/>
              <a:buChar char="-"/>
            </a:pPr>
            <a:r>
              <a:rPr lang="da-DK" dirty="0"/>
              <a:t>Mellem dine skoleophold, hvor du er på arbejdet vil du opleve, at du tænker mere over processerne i din organisation.</a:t>
            </a:r>
          </a:p>
          <a:p>
            <a:pPr>
              <a:buFontTx/>
              <a:buChar char="-"/>
            </a:pPr>
            <a:r>
              <a:rPr lang="da-DK" dirty="0"/>
              <a:t>Vigtigt, at du skriver om noget der interesserer dig.</a:t>
            </a:r>
          </a:p>
          <a:p>
            <a:pPr>
              <a:buFontTx/>
              <a:buChar char="-"/>
            </a:pPr>
            <a:endParaRPr lang="da-DK" dirty="0"/>
          </a:p>
          <a:p>
            <a:endParaRPr lang="da-DK" dirty="0"/>
          </a:p>
          <a:p>
            <a:endParaRPr lang="da-DK" dirty="0"/>
          </a:p>
          <a:p>
            <a:endParaRPr lang="da-DK" dirty="0"/>
          </a:p>
          <a:p>
            <a:endParaRPr lang="da-DK" dirty="0"/>
          </a:p>
          <a:p>
            <a:endParaRPr lang="da-DK" dirty="0"/>
          </a:p>
          <a:p>
            <a:endParaRPr lang="da-DK" dirty="0"/>
          </a:p>
          <a:p>
            <a:pPr marL="0" indent="0">
              <a:buNone/>
            </a:pPr>
            <a:endParaRPr lang="da-DK" dirty="0"/>
          </a:p>
        </p:txBody>
      </p:sp>
      <p:pic>
        <p:nvPicPr>
          <p:cNvPr id="5" name="Pladsholder til indhold 4"/>
          <p:cNvPicPr>
            <a:picLocks noGrp="1" noChangeAspect="1"/>
          </p:cNvPicPr>
          <p:nvPr>
            <p:ph sz="half" idx="2"/>
          </p:nvPr>
        </p:nvPicPr>
        <p:blipFill>
          <a:blip r:embed="rId2"/>
          <a:stretch>
            <a:fillRect/>
          </a:stretch>
        </p:blipFill>
        <p:spPr>
          <a:xfrm>
            <a:off x="4664364" y="1791855"/>
            <a:ext cx="4073236" cy="3851563"/>
          </a:xfrm>
          <a:prstGeom prst="rect">
            <a:avLst/>
          </a:prstGeom>
        </p:spPr>
      </p:pic>
    </p:spTree>
    <p:extLst>
      <p:ext uri="{BB962C8B-B14F-4D97-AF65-F5344CB8AC3E}">
        <p14:creationId xmlns:p14="http://schemas.microsoft.com/office/powerpoint/2010/main" val="141510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Men det liver til sådan her…..</a:t>
            </a:r>
          </a:p>
        </p:txBody>
      </p:sp>
      <p:pic>
        <p:nvPicPr>
          <p:cNvPr id="3" name="Billede 2"/>
          <p:cNvPicPr>
            <a:picLocks noChangeAspect="1"/>
          </p:cNvPicPr>
          <p:nvPr/>
        </p:nvPicPr>
        <p:blipFill>
          <a:blip r:embed="rId2"/>
          <a:stretch>
            <a:fillRect/>
          </a:stretch>
        </p:blipFill>
        <p:spPr>
          <a:xfrm>
            <a:off x="2198255" y="1588655"/>
            <a:ext cx="4802909" cy="4747490"/>
          </a:xfrm>
          <a:prstGeom prst="rect">
            <a:avLst/>
          </a:prstGeom>
        </p:spPr>
      </p:pic>
    </p:spTree>
    <p:extLst>
      <p:ext uri="{BB962C8B-B14F-4D97-AF65-F5344CB8AC3E}">
        <p14:creationId xmlns:p14="http://schemas.microsoft.com/office/powerpoint/2010/main" val="2210624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En god start på refleksionen er:</a:t>
            </a:r>
          </a:p>
        </p:txBody>
      </p:sp>
      <p:sp>
        <p:nvSpPr>
          <p:cNvPr id="3" name="Pladsholder til indhold 2"/>
          <p:cNvSpPr>
            <a:spLocks noGrp="1"/>
          </p:cNvSpPr>
          <p:nvPr>
            <p:ph idx="1"/>
          </p:nvPr>
        </p:nvSpPr>
        <p:spPr/>
        <p:txBody>
          <a:bodyPr/>
          <a:lstStyle/>
          <a:p>
            <a:pPr marL="0" indent="0">
              <a:buNone/>
            </a:pPr>
            <a:r>
              <a:rPr lang="da-DK" dirty="0"/>
              <a:t>Der findes flere måder at lave en struktur over ens indgangsvinkler til et givent problem.</a:t>
            </a:r>
          </a:p>
          <a:p>
            <a:pPr marL="0" indent="0">
              <a:buNone/>
            </a:pPr>
            <a:endParaRPr lang="da-DK" dirty="0"/>
          </a:p>
          <a:p>
            <a:pPr marL="0" indent="0">
              <a:buNone/>
            </a:pPr>
            <a:r>
              <a:rPr lang="da-DK" dirty="0"/>
              <a:t>Her er to af dem:</a:t>
            </a:r>
          </a:p>
          <a:p>
            <a:endParaRPr lang="da-DK" dirty="0"/>
          </a:p>
          <a:p>
            <a:r>
              <a:rPr lang="da-DK" dirty="0"/>
              <a:t>Fiskebensdiagrammet - årsagsdiagram</a:t>
            </a:r>
          </a:p>
          <a:p>
            <a:r>
              <a:rPr lang="da-DK" dirty="0" err="1"/>
              <a:t>Mind-map</a:t>
            </a:r>
            <a:r>
              <a:rPr lang="da-DK" dirty="0"/>
              <a:t> - brainstorm</a:t>
            </a:r>
          </a:p>
          <a:p>
            <a:endParaRPr lang="da-DK" dirty="0"/>
          </a:p>
        </p:txBody>
      </p:sp>
    </p:spTree>
    <p:extLst>
      <p:ext uri="{BB962C8B-B14F-4D97-AF65-F5344CB8AC3E}">
        <p14:creationId xmlns:p14="http://schemas.microsoft.com/office/powerpoint/2010/main" val="29900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Fiskebensdiagrammet</a:t>
            </a:r>
          </a:p>
        </p:txBody>
      </p:sp>
      <p:sp>
        <p:nvSpPr>
          <p:cNvPr id="4" name="Pladsholder til dato 3"/>
          <p:cNvSpPr>
            <a:spLocks noGrp="1"/>
          </p:cNvSpPr>
          <p:nvPr>
            <p:ph type="dt" sz="half" idx="10"/>
          </p:nvPr>
        </p:nvSpPr>
        <p:spPr/>
        <p:txBody>
          <a:bodyPr/>
          <a:lstStyle/>
          <a:p>
            <a:fld id="{ECB365D9-AF19-4A2F-9CAA-36D30A7B68D3}" type="datetime1">
              <a:rPr lang="da-DK" smtClean="0"/>
              <a:t>07-10-2021</a:t>
            </a:fld>
            <a:endParaRPr lang="da-DK"/>
          </a:p>
        </p:txBody>
      </p:sp>
      <p:sp>
        <p:nvSpPr>
          <p:cNvPr id="5" name="Pladsholder til slidenummer 4"/>
          <p:cNvSpPr>
            <a:spLocks noGrp="1"/>
          </p:cNvSpPr>
          <p:nvPr>
            <p:ph type="sldNum" sz="quarter" idx="12"/>
          </p:nvPr>
        </p:nvSpPr>
        <p:spPr/>
        <p:txBody>
          <a:bodyPr/>
          <a:lstStyle/>
          <a:p>
            <a:fld id="{E94956E9-C9BB-4A42-8F5B-E48AA9AA1C17}" type="slidenum">
              <a:rPr lang="da-DK" smtClean="0"/>
              <a:t>18</a:t>
            </a:fld>
            <a:endParaRPr lang="da-DK"/>
          </a:p>
        </p:txBody>
      </p:sp>
      <p:pic>
        <p:nvPicPr>
          <p:cNvPr id="6" name="Pladsholder til indhold 5" descr="F94-T&amp;M-1-2016-Fig-K7-s196-Fiskebensdia.pdf"/>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556954"/>
            <a:ext cx="5075959" cy="7536399"/>
          </a:xfrm>
          <a:prstGeom prst="rect">
            <a:avLst/>
          </a:prstGeom>
        </p:spPr>
      </p:pic>
      <p:sp>
        <p:nvSpPr>
          <p:cNvPr id="3" name="Afrundet rektangulær billedforklaring 2"/>
          <p:cNvSpPr/>
          <p:nvPr/>
        </p:nvSpPr>
        <p:spPr>
          <a:xfrm>
            <a:off x="5602778" y="1035845"/>
            <a:ext cx="3233651" cy="5165450"/>
          </a:xfrm>
          <a:prstGeom prst="wedgeRoundRectCallout">
            <a:avLst>
              <a:gd name="adj1" fmla="val -83301"/>
              <a:gd name="adj2" fmla="val 111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solidFill>
                  <a:schemeClr val="tx1"/>
                </a:solidFill>
              </a:rPr>
              <a:t>Fiskebensdiagrammet eller årsag-virkningsdiagrammet.</a:t>
            </a:r>
          </a:p>
          <a:p>
            <a:endParaRPr lang="da-DK" sz="1400" dirty="0">
              <a:solidFill>
                <a:schemeClr val="tx1"/>
              </a:solidFill>
            </a:endParaRPr>
          </a:p>
          <a:p>
            <a:r>
              <a:rPr lang="da-DK" sz="1400" dirty="0">
                <a:solidFill>
                  <a:schemeClr val="tx1"/>
                </a:solidFill>
              </a:rPr>
              <a:t>Her går man fra et problem eks. Dårlig telefonservice og så tegner man et fiskeben/sildeben med 6 ben. De 6 ben udgør 6 områder. Alle starter med </a:t>
            </a:r>
            <a:r>
              <a:rPr lang="da-DK" sz="1400" b="1" dirty="0">
                <a:solidFill>
                  <a:schemeClr val="tx1"/>
                </a:solidFill>
              </a:rPr>
              <a:t>M – </a:t>
            </a:r>
          </a:p>
          <a:p>
            <a:endParaRPr lang="da-DK" sz="1400" b="1" dirty="0">
              <a:solidFill>
                <a:schemeClr val="tx1"/>
              </a:solidFill>
            </a:endParaRPr>
          </a:p>
          <a:p>
            <a:r>
              <a:rPr lang="da-DK" sz="1400" b="1" dirty="0">
                <a:solidFill>
                  <a:schemeClr val="tx1"/>
                </a:solidFill>
              </a:rPr>
              <a:t>Metoder, Materialer, Maskiner, Mennesker, Management og Modtager.</a:t>
            </a:r>
          </a:p>
          <a:p>
            <a:endParaRPr lang="da-DK" sz="1400" b="1" dirty="0">
              <a:solidFill>
                <a:schemeClr val="tx1"/>
              </a:solidFill>
            </a:endParaRPr>
          </a:p>
          <a:p>
            <a:r>
              <a:rPr lang="da-DK" sz="1400" dirty="0">
                <a:solidFill>
                  <a:schemeClr val="tx1"/>
                </a:solidFill>
              </a:rPr>
              <a:t>Og så brainstorme man ud fra de 6 fiskeben. </a:t>
            </a:r>
          </a:p>
          <a:p>
            <a:endParaRPr lang="da-DK" sz="1400" dirty="0">
              <a:solidFill>
                <a:schemeClr val="tx1"/>
              </a:solidFill>
            </a:endParaRPr>
          </a:p>
          <a:p>
            <a:r>
              <a:rPr lang="da-DK" sz="1400" dirty="0">
                <a:solidFill>
                  <a:schemeClr val="tx1"/>
                </a:solidFill>
              </a:rPr>
              <a:t>Hvad kan være årsagen til problemet?</a:t>
            </a:r>
          </a:p>
        </p:txBody>
      </p:sp>
    </p:spTree>
    <p:extLst>
      <p:ext uri="{BB962C8B-B14F-4D97-AF65-F5344CB8AC3E}">
        <p14:creationId xmlns:p14="http://schemas.microsoft.com/office/powerpoint/2010/main" val="3079407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1. Fiskebensdiagrammet </a:t>
            </a:r>
          </a:p>
        </p:txBody>
      </p:sp>
      <p:sp>
        <p:nvSpPr>
          <p:cNvPr id="3" name="Pladsholder til indhold 2"/>
          <p:cNvSpPr>
            <a:spLocks noGrp="1"/>
          </p:cNvSpPr>
          <p:nvPr>
            <p:ph idx="1"/>
          </p:nvPr>
        </p:nvSpPr>
        <p:spPr>
          <a:xfrm>
            <a:off x="628650" y="1113905"/>
            <a:ext cx="7886700" cy="5063058"/>
          </a:xfrm>
        </p:spPr>
        <p:txBody>
          <a:bodyPr>
            <a:normAutofit fontScale="92500" lnSpcReduction="10000"/>
          </a:bodyPr>
          <a:lstStyle/>
          <a:p>
            <a:pPr fontAlgn="base"/>
            <a:r>
              <a:rPr lang="da-DK" b="1" dirty="0">
                <a:solidFill>
                  <a:srgbClr val="00B050"/>
                </a:solidFill>
              </a:rPr>
              <a:t>Metoder</a:t>
            </a:r>
            <a:r>
              <a:rPr lang="da-DK" dirty="0"/>
              <a:t> kan være måden man udfører en opgave, måden man gennemfører et møde, måden man gennemer en fil, måden man tjekker en komponent osv.</a:t>
            </a:r>
          </a:p>
          <a:p>
            <a:pPr fontAlgn="base"/>
            <a:r>
              <a:rPr lang="da-DK" b="1" dirty="0">
                <a:solidFill>
                  <a:srgbClr val="00B050"/>
                </a:solidFill>
              </a:rPr>
              <a:t>Materialer</a:t>
            </a:r>
            <a:r>
              <a:rPr lang="da-DK" dirty="0"/>
              <a:t> kan også dække over viden og data hvis vi tager administrationen. Er viden/data/materialer i orden? Modtages de til rette tid? Kommer de forsinket?</a:t>
            </a:r>
          </a:p>
          <a:p>
            <a:pPr fontAlgn="base"/>
            <a:r>
              <a:rPr lang="da-DK" b="1" dirty="0">
                <a:solidFill>
                  <a:srgbClr val="00B050"/>
                </a:solidFill>
              </a:rPr>
              <a:t>Mennesker</a:t>
            </a:r>
            <a:r>
              <a:rPr lang="da-DK" dirty="0"/>
              <a:t> er noget med adfærd og måden vi arbejder på. Overholder vi aftaler? Er medarbejderne trænet? Hvordan taler vi til hinanden?</a:t>
            </a:r>
          </a:p>
          <a:p>
            <a:pPr fontAlgn="base"/>
            <a:r>
              <a:rPr lang="da-DK" b="1" dirty="0">
                <a:solidFill>
                  <a:srgbClr val="00B050"/>
                </a:solidFill>
              </a:rPr>
              <a:t>Maskiner </a:t>
            </a:r>
            <a:r>
              <a:rPr lang="da-DK" dirty="0"/>
              <a:t>er også IT-systemer i administrationen. Her er det noget med programmer, muligheder, tilgængelighed, ventetid, kompleksitet osv.</a:t>
            </a:r>
          </a:p>
          <a:p>
            <a:pPr fontAlgn="base"/>
            <a:r>
              <a:rPr lang="da-DK" b="1" dirty="0">
                <a:solidFill>
                  <a:srgbClr val="00B050"/>
                </a:solidFill>
              </a:rPr>
              <a:t>Management er ledelse</a:t>
            </a:r>
            <a:r>
              <a:rPr lang="da-DK" dirty="0"/>
              <a:t>. Her kan være noget med ledelsesstil, opfølgning, konsekvens, information, mål, opfordring til </a:t>
            </a:r>
            <a:r>
              <a:rPr lang="da-DK" dirty="0" err="1"/>
              <a:t>best</a:t>
            </a:r>
            <a:r>
              <a:rPr lang="da-DK" dirty="0"/>
              <a:t> </a:t>
            </a:r>
            <a:r>
              <a:rPr lang="da-DK" dirty="0" err="1"/>
              <a:t>pratice</a:t>
            </a:r>
            <a:r>
              <a:rPr lang="da-DK" dirty="0"/>
              <a:t>, manglen på opfordring til </a:t>
            </a:r>
            <a:r>
              <a:rPr lang="da-DK" dirty="0" err="1"/>
              <a:t>best</a:t>
            </a:r>
            <a:r>
              <a:rPr lang="da-DK" dirty="0"/>
              <a:t> </a:t>
            </a:r>
            <a:r>
              <a:rPr lang="da-DK" dirty="0" err="1"/>
              <a:t>practice</a:t>
            </a:r>
            <a:r>
              <a:rPr lang="da-DK" dirty="0"/>
              <a:t>, styring osv.</a:t>
            </a:r>
          </a:p>
          <a:p>
            <a:pPr fontAlgn="base"/>
            <a:r>
              <a:rPr lang="da-DK" b="1" dirty="0">
                <a:solidFill>
                  <a:srgbClr val="00B050"/>
                </a:solidFill>
              </a:rPr>
              <a:t>Modtager</a:t>
            </a:r>
            <a:r>
              <a:rPr lang="da-DK" dirty="0"/>
              <a:t> er kunden til processen. Det kan godt være en intern kunde. Er forventninger afstemt, skifter kunderne mening, hvad er kundens forventninger osv.</a:t>
            </a:r>
          </a:p>
          <a:p>
            <a:endParaRPr lang="da-DK" dirty="0"/>
          </a:p>
        </p:txBody>
      </p:sp>
      <p:sp>
        <p:nvSpPr>
          <p:cNvPr id="4" name="Pladsholder til dato 3"/>
          <p:cNvSpPr>
            <a:spLocks noGrp="1"/>
          </p:cNvSpPr>
          <p:nvPr>
            <p:ph type="dt" sz="half" idx="10"/>
          </p:nvPr>
        </p:nvSpPr>
        <p:spPr/>
        <p:txBody>
          <a:bodyPr/>
          <a:lstStyle/>
          <a:p>
            <a:fld id="{ECB365D9-AF19-4A2F-9CAA-36D30A7B68D3}" type="datetime1">
              <a:rPr lang="da-DK" smtClean="0"/>
              <a:t>07-10-2021</a:t>
            </a:fld>
            <a:endParaRPr lang="da-DK"/>
          </a:p>
        </p:txBody>
      </p:sp>
      <p:sp>
        <p:nvSpPr>
          <p:cNvPr id="5" name="Pladsholder til slidenummer 4"/>
          <p:cNvSpPr>
            <a:spLocks noGrp="1"/>
          </p:cNvSpPr>
          <p:nvPr>
            <p:ph type="sldNum" sz="quarter" idx="12"/>
          </p:nvPr>
        </p:nvSpPr>
        <p:spPr/>
        <p:txBody>
          <a:bodyPr/>
          <a:lstStyle/>
          <a:p>
            <a:fld id="{E94956E9-C9BB-4A42-8F5B-E48AA9AA1C17}" type="slidenum">
              <a:rPr lang="da-DK" smtClean="0"/>
              <a:t>19</a:t>
            </a:fld>
            <a:endParaRPr lang="da-DK"/>
          </a:p>
        </p:txBody>
      </p:sp>
    </p:spTree>
    <p:extLst>
      <p:ext uri="{BB962C8B-B14F-4D97-AF65-F5344CB8AC3E}">
        <p14:creationId xmlns:p14="http://schemas.microsoft.com/office/powerpoint/2010/main" val="55306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Kontaktinformationer:</a:t>
            </a:r>
          </a:p>
        </p:txBody>
      </p:sp>
      <p:sp>
        <p:nvSpPr>
          <p:cNvPr id="3" name="Pladsholder til indhold 2"/>
          <p:cNvSpPr>
            <a:spLocks noGrp="1"/>
          </p:cNvSpPr>
          <p:nvPr>
            <p:ph idx="1"/>
          </p:nvPr>
        </p:nvSpPr>
        <p:spPr/>
        <p:txBody>
          <a:bodyPr>
            <a:normAutofit/>
          </a:bodyPr>
          <a:lstStyle/>
          <a:p>
            <a:r>
              <a:rPr lang="da-DK" dirty="0"/>
              <a:t>Christina Klingenberg (praktikkonsulent) </a:t>
            </a:r>
            <a:r>
              <a:rPr lang="da-DK" dirty="0">
                <a:hlinkClick r:id="rId2"/>
              </a:rPr>
              <a:t>ck@rybners.dk</a:t>
            </a:r>
            <a:endParaRPr lang="da-DK" dirty="0"/>
          </a:p>
          <a:p>
            <a:endParaRPr lang="da-DK" dirty="0"/>
          </a:p>
          <a:p>
            <a:r>
              <a:rPr lang="da-DK" dirty="0"/>
              <a:t>Mette Bech Hansen - (</a:t>
            </a:r>
            <a:r>
              <a:rPr lang="da-DK" dirty="0" err="1"/>
              <a:t>Off</a:t>
            </a:r>
            <a:r>
              <a:rPr lang="da-DK" dirty="0"/>
              <a:t>. adm. uddannelsessekretær) </a:t>
            </a:r>
            <a:r>
              <a:rPr lang="da-DK" dirty="0">
                <a:hlinkClick r:id="rId3"/>
              </a:rPr>
              <a:t>mbh@rybners.dk</a:t>
            </a:r>
            <a:endParaRPr lang="da-DK" dirty="0"/>
          </a:p>
          <a:p>
            <a:endParaRPr lang="da-DK" dirty="0"/>
          </a:p>
          <a:p>
            <a:r>
              <a:rPr lang="da-DK" dirty="0"/>
              <a:t>Tenna Smedegaard Jørgensen – underviser </a:t>
            </a:r>
            <a:r>
              <a:rPr lang="da-DK" dirty="0">
                <a:hlinkClick r:id="rId4"/>
              </a:rPr>
              <a:t>TSJ@rybners.dk</a:t>
            </a:r>
            <a:br>
              <a:rPr lang="da-DK" dirty="0"/>
            </a:br>
            <a:endParaRPr lang="da-DK" dirty="0"/>
          </a:p>
          <a:p>
            <a:r>
              <a:rPr lang="da-DK" dirty="0"/>
              <a:t>Charlotte Bjerre (underviser og Koordinator Hovedforløb kontor med specialer) </a:t>
            </a:r>
            <a:r>
              <a:rPr lang="da-DK" dirty="0">
                <a:hlinkClick r:id="rId5"/>
              </a:rPr>
              <a:t>cha@rybners.dk</a:t>
            </a:r>
            <a:endParaRPr lang="da-DK" dirty="0"/>
          </a:p>
          <a:p>
            <a:endParaRPr lang="da-DK" dirty="0"/>
          </a:p>
        </p:txBody>
      </p:sp>
      <p:sp>
        <p:nvSpPr>
          <p:cNvPr id="4" name="Pladsholder til slidenummer 3"/>
          <p:cNvSpPr>
            <a:spLocks noGrp="1"/>
          </p:cNvSpPr>
          <p:nvPr>
            <p:ph type="sldNum" sz="quarter" idx="12"/>
          </p:nvPr>
        </p:nvSpPr>
        <p:spPr/>
        <p:txBody>
          <a:bodyPr/>
          <a:lstStyle/>
          <a:p>
            <a:fld id="{FD945FB1-3A11-4D04-B6C6-209C13F16512}" type="slidenum">
              <a:rPr lang="da-DK" smtClean="0"/>
              <a:t>2</a:t>
            </a:fld>
            <a:endParaRPr lang="da-DK" dirty="0"/>
          </a:p>
        </p:txBody>
      </p:sp>
    </p:spTree>
    <p:extLst>
      <p:ext uri="{BB962C8B-B14F-4D97-AF65-F5344CB8AC3E}">
        <p14:creationId xmlns:p14="http://schemas.microsoft.com/office/powerpoint/2010/main" val="184174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Fiskebensdiagrammet videre….</a:t>
            </a:r>
          </a:p>
        </p:txBody>
      </p:sp>
      <p:pic>
        <p:nvPicPr>
          <p:cNvPr id="5" name="Picture 2" descr="https://leanforum.files.wordpress.com/2015/09/problemlosning-1-fiskebensdiagram-lean-administratio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06365" y="1909482"/>
            <a:ext cx="3953541" cy="4223699"/>
          </a:xfrm>
          <a:prstGeom prst="rect">
            <a:avLst/>
          </a:prstGeom>
          <a:noFill/>
          <a:extLst>
            <a:ext uri="{909E8E84-426E-40DD-AFC4-6F175D3DCCD1}">
              <a14:hiddenFill xmlns:a14="http://schemas.microsoft.com/office/drawing/2010/main">
                <a:solidFill>
                  <a:srgbClr val="FFFFFF"/>
                </a:solidFill>
              </a14:hiddenFill>
            </a:ext>
          </a:extLst>
        </p:spPr>
      </p:pic>
      <p:sp>
        <p:nvSpPr>
          <p:cNvPr id="6" name="Pladsholder til indhold 5"/>
          <p:cNvSpPr>
            <a:spLocks noGrp="1"/>
          </p:cNvSpPr>
          <p:nvPr>
            <p:ph sz="half" idx="1"/>
          </p:nvPr>
        </p:nvSpPr>
        <p:spPr>
          <a:xfrm>
            <a:off x="628650" y="1628775"/>
            <a:ext cx="3886200" cy="4548188"/>
          </a:xfrm>
          <a:prstGeom prst="wedgeRoundRectCallout">
            <a:avLst>
              <a:gd name="adj1" fmla="val 69410"/>
              <a:gd name="adj2" fmla="val -6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t>De 6 M’er bliver dermed en form for tjekliste til brainstormen. Så foretager man en </a:t>
            </a:r>
            <a:r>
              <a:rPr lang="da-DK" sz="1400" b="1" dirty="0"/>
              <a:t>måling over 14 dage, en måned eller hvad der skal til, hvor man tæller hvor ofte det enkelte punkt forekommer som fejlen. </a:t>
            </a:r>
          </a:p>
          <a:p>
            <a:r>
              <a:rPr lang="da-DK" sz="1400" dirty="0"/>
              <a:t>Optællingen fører til et </a:t>
            </a:r>
            <a:r>
              <a:rPr lang="da-DK" sz="1400" dirty="0" err="1"/>
              <a:t>pareto</a:t>
            </a:r>
            <a:r>
              <a:rPr lang="da-DK" sz="1400" dirty="0"/>
              <a:t> diagram, som eksempelvis kan vise 8 hændelser af den ene, en anden har 4 hændelser, en har 3, en har 2, mange har 1. Diagrammet viser, hvor man skal angribe først. </a:t>
            </a:r>
          </a:p>
          <a:p>
            <a:r>
              <a:rPr lang="da-DK" sz="1400" dirty="0"/>
              <a:t>5xHvorfor kan nu være metoden til, at grave dybere i de enkelte årsager.</a:t>
            </a:r>
          </a:p>
        </p:txBody>
      </p:sp>
    </p:spTree>
    <p:extLst>
      <p:ext uri="{BB962C8B-B14F-4D97-AF65-F5344CB8AC3E}">
        <p14:creationId xmlns:p14="http://schemas.microsoft.com/office/powerpoint/2010/main" val="651193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2. Mindmap</a:t>
            </a:r>
          </a:p>
        </p:txBody>
      </p:sp>
      <p:sp>
        <p:nvSpPr>
          <p:cNvPr id="3" name="Pladsholder til indhold 2"/>
          <p:cNvSpPr>
            <a:spLocks noGrp="1"/>
          </p:cNvSpPr>
          <p:nvPr>
            <p:ph sz="half" idx="1"/>
          </p:nvPr>
        </p:nvSpPr>
        <p:spPr/>
        <p:txBody>
          <a:bodyPr>
            <a:normAutofit/>
          </a:bodyPr>
          <a:lstStyle/>
          <a:p>
            <a:r>
              <a:rPr lang="da-DK" sz="1600" dirty="0">
                <a:solidFill>
                  <a:srgbClr val="7030A0"/>
                </a:solidFill>
              </a:rPr>
              <a:t>Lav din egen mindmap.</a:t>
            </a:r>
          </a:p>
          <a:p>
            <a:endParaRPr lang="da-DK" sz="1600" dirty="0">
              <a:solidFill>
                <a:srgbClr val="7030A0"/>
              </a:solidFill>
            </a:endParaRPr>
          </a:p>
          <a:p>
            <a:r>
              <a:rPr lang="da-DK" sz="1600" dirty="0">
                <a:solidFill>
                  <a:srgbClr val="7030A0"/>
                </a:solidFill>
              </a:rPr>
              <a:t>I midten kan du have en </a:t>
            </a:r>
          </a:p>
          <a:p>
            <a:pPr marL="0" indent="0" algn="ctr">
              <a:buNone/>
            </a:pPr>
            <a:r>
              <a:rPr lang="da-DK" sz="1600" dirty="0">
                <a:solidFill>
                  <a:srgbClr val="7030A0"/>
                </a:solidFill>
              </a:rPr>
              <a:t>ide/overvejelser</a:t>
            </a:r>
          </a:p>
          <a:p>
            <a:pPr marL="0" indent="0" algn="ctr">
              <a:buNone/>
            </a:pPr>
            <a:endParaRPr lang="da-DK" sz="1600" dirty="0"/>
          </a:p>
          <a:p>
            <a:pPr marL="0" indent="0">
              <a:buNone/>
            </a:pPr>
            <a:r>
              <a:rPr lang="da-DK" sz="1600" dirty="0"/>
              <a:t>Herefter laver du streger ud til </a:t>
            </a:r>
          </a:p>
          <a:p>
            <a:pPr marL="0" indent="0">
              <a:buNone/>
            </a:pPr>
            <a:r>
              <a:rPr lang="da-DK" sz="1600" dirty="0"/>
              <a:t>hvad ”er din arbejdsgang” – og derefter sætter du en teori på</a:t>
            </a:r>
          </a:p>
          <a:p>
            <a:pPr marL="0" indent="0">
              <a:buNone/>
            </a:pPr>
            <a:endParaRPr lang="da-DK" sz="1600" dirty="0"/>
          </a:p>
        </p:txBody>
      </p:sp>
      <p:pic>
        <p:nvPicPr>
          <p:cNvPr id="5" name="Pladsholder til indhold 4"/>
          <p:cNvPicPr>
            <a:picLocks noGrp="1" noChangeAspect="1"/>
          </p:cNvPicPr>
          <p:nvPr>
            <p:ph sz="half" idx="2"/>
          </p:nvPr>
        </p:nvPicPr>
        <p:blipFill>
          <a:blip r:embed="rId2"/>
          <a:stretch>
            <a:fillRect/>
          </a:stretch>
        </p:blipFill>
        <p:spPr>
          <a:xfrm>
            <a:off x="4280683" y="2115671"/>
            <a:ext cx="4531623" cy="3534222"/>
          </a:xfrm>
          <a:prstGeom prst="rect">
            <a:avLst/>
          </a:prstGeom>
        </p:spPr>
      </p:pic>
    </p:spTree>
    <p:extLst>
      <p:ext uri="{BB962C8B-B14F-4D97-AF65-F5344CB8AC3E}">
        <p14:creationId xmlns:p14="http://schemas.microsoft.com/office/powerpoint/2010/main" val="34929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Videre…. Mindmap…</a:t>
            </a:r>
          </a:p>
        </p:txBody>
      </p:sp>
      <p:sp>
        <p:nvSpPr>
          <p:cNvPr id="3" name="Pladsholder til indhold 2"/>
          <p:cNvSpPr>
            <a:spLocks noGrp="1"/>
          </p:cNvSpPr>
          <p:nvPr>
            <p:ph sz="half" idx="1"/>
          </p:nvPr>
        </p:nvSpPr>
        <p:spPr/>
        <p:txBody>
          <a:bodyPr/>
          <a:lstStyle/>
          <a:p>
            <a:r>
              <a:rPr lang="da-DK" dirty="0"/>
              <a:t>Hvis du har en problemformulering og er i tvivl om hvilke teorier der skal med –</a:t>
            </a:r>
          </a:p>
          <a:p>
            <a:endParaRPr lang="da-DK" dirty="0"/>
          </a:p>
          <a:p>
            <a:r>
              <a:rPr lang="da-DK" dirty="0"/>
              <a:t>Brug igen mindmap </a:t>
            </a:r>
          </a:p>
          <a:p>
            <a:endParaRPr lang="da-DK" i="1" dirty="0"/>
          </a:p>
          <a:p>
            <a:endParaRPr lang="da-DK" i="1" dirty="0"/>
          </a:p>
          <a:p>
            <a:pPr marL="0" indent="0">
              <a:buNone/>
            </a:pPr>
            <a:r>
              <a:rPr lang="da-DK" i="1" dirty="0"/>
              <a:t> </a:t>
            </a:r>
          </a:p>
        </p:txBody>
      </p:sp>
      <p:pic>
        <p:nvPicPr>
          <p:cNvPr id="7" name="Pladsholder til indhold 6"/>
          <p:cNvPicPr>
            <a:picLocks noGrp="1" noChangeAspect="1"/>
          </p:cNvPicPr>
          <p:nvPr>
            <p:ph sz="half" idx="2"/>
          </p:nvPr>
        </p:nvPicPr>
        <p:blipFill>
          <a:blip r:embed="rId2"/>
          <a:stretch>
            <a:fillRect/>
          </a:stretch>
        </p:blipFill>
        <p:spPr>
          <a:xfrm>
            <a:off x="4629150" y="2485282"/>
            <a:ext cx="3886200" cy="2835174"/>
          </a:xfrm>
          <a:prstGeom prst="rect">
            <a:avLst/>
          </a:prstGeom>
        </p:spPr>
      </p:pic>
    </p:spTree>
    <p:extLst>
      <p:ext uri="{BB962C8B-B14F-4D97-AF65-F5344CB8AC3E}">
        <p14:creationId xmlns:p14="http://schemas.microsoft.com/office/powerpoint/2010/main" val="3746416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Arbejdsdeling</a:t>
            </a:r>
          </a:p>
        </p:txBody>
      </p:sp>
      <p:sp>
        <p:nvSpPr>
          <p:cNvPr id="3" name="Pladsholder til indhold 2"/>
          <p:cNvSpPr>
            <a:spLocks noGrp="1"/>
          </p:cNvSpPr>
          <p:nvPr>
            <p:ph idx="1"/>
          </p:nvPr>
        </p:nvSpPr>
        <p:spPr/>
        <p:txBody>
          <a:bodyPr/>
          <a:lstStyle/>
          <a:p>
            <a:r>
              <a:rPr lang="da-DK" dirty="0"/>
              <a:t>Det er </a:t>
            </a:r>
            <a:r>
              <a:rPr lang="da-DK" b="1" dirty="0"/>
              <a:t>dit</a:t>
            </a:r>
            <a:r>
              <a:rPr lang="da-DK" dirty="0"/>
              <a:t> projekt, dog med støtte af virksomhed og skole.</a:t>
            </a:r>
          </a:p>
          <a:p>
            <a:r>
              <a:rPr lang="da-DK" dirty="0"/>
              <a:t>Virksomheden støtter med det konkrete i virksomheden og også gerne med det teoretiske. </a:t>
            </a:r>
          </a:p>
          <a:p>
            <a:r>
              <a:rPr lang="da-DK" dirty="0"/>
              <a:t>Skolen = vejlederen støtter med teorier og arbejdsmetoder. </a:t>
            </a:r>
          </a:p>
        </p:txBody>
      </p:sp>
      <p:pic>
        <p:nvPicPr>
          <p:cNvPr id="4" name="Billede 3"/>
          <p:cNvPicPr>
            <a:picLocks noChangeAspect="1"/>
          </p:cNvPicPr>
          <p:nvPr/>
        </p:nvPicPr>
        <p:blipFill>
          <a:blip r:embed="rId2"/>
          <a:stretch>
            <a:fillRect/>
          </a:stretch>
        </p:blipFill>
        <p:spPr>
          <a:xfrm>
            <a:off x="3380510" y="3380509"/>
            <a:ext cx="5340350" cy="3094181"/>
          </a:xfrm>
          <a:prstGeom prst="rect">
            <a:avLst/>
          </a:prstGeom>
        </p:spPr>
      </p:pic>
    </p:spTree>
    <p:extLst>
      <p:ext uri="{BB962C8B-B14F-4D97-AF65-F5344CB8AC3E}">
        <p14:creationId xmlns:p14="http://schemas.microsoft.com/office/powerpoint/2010/main" val="2346683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Emneliste til fagprøve – </a:t>
            </a:r>
            <a:r>
              <a:rPr lang="da-DK" dirty="0" err="1"/>
              <a:t>off</a:t>
            </a:r>
            <a:r>
              <a:rPr lang="da-DK" dirty="0"/>
              <a:t>. administration	</a:t>
            </a:r>
          </a:p>
        </p:txBody>
      </p:sp>
      <p:sp>
        <p:nvSpPr>
          <p:cNvPr id="3" name="Pladsholder til indhold 2"/>
          <p:cNvSpPr>
            <a:spLocks noGrp="1"/>
          </p:cNvSpPr>
          <p:nvPr>
            <p:ph idx="1"/>
          </p:nvPr>
        </p:nvSpPr>
        <p:spPr/>
        <p:txBody>
          <a:bodyPr>
            <a:normAutofit lnSpcReduction="10000"/>
          </a:bodyPr>
          <a:lstStyle/>
          <a:p>
            <a:r>
              <a:rPr lang="da-DK" dirty="0"/>
              <a:t>Intern kommunikation</a:t>
            </a:r>
          </a:p>
          <a:p>
            <a:r>
              <a:rPr lang="da-DK" dirty="0"/>
              <a:t>Optimering af arbejdsgange</a:t>
            </a:r>
          </a:p>
          <a:p>
            <a:r>
              <a:rPr lang="da-DK" dirty="0"/>
              <a:t>Big data</a:t>
            </a:r>
          </a:p>
          <a:p>
            <a:r>
              <a:rPr lang="da-DK" dirty="0"/>
              <a:t>Robot teknologi</a:t>
            </a:r>
          </a:p>
          <a:p>
            <a:r>
              <a:rPr lang="da-DK" dirty="0"/>
              <a:t>Optimering af en adm. arbejdsopgave</a:t>
            </a:r>
          </a:p>
          <a:p>
            <a:r>
              <a:rPr lang="da-DK" dirty="0"/>
              <a:t>Implementering af it system</a:t>
            </a:r>
          </a:p>
          <a:p>
            <a:r>
              <a:rPr lang="da-DK" dirty="0"/>
              <a:t>Implementering af et del-system</a:t>
            </a:r>
          </a:p>
          <a:p>
            <a:r>
              <a:rPr lang="da-DK" dirty="0"/>
              <a:t>LEAN i administrationen</a:t>
            </a:r>
          </a:p>
          <a:p>
            <a:r>
              <a:rPr lang="da-DK" dirty="0"/>
              <a:t>Fra ”kælder-arkiv” til elektronisk arkivering – drev struktur</a:t>
            </a:r>
          </a:p>
          <a:p>
            <a:r>
              <a:rPr lang="da-DK" dirty="0"/>
              <a:t>Proceshåndbøger</a:t>
            </a:r>
          </a:p>
          <a:p>
            <a:r>
              <a:rPr lang="da-DK" dirty="0"/>
              <a:t>Innovative processer</a:t>
            </a:r>
          </a:p>
          <a:p>
            <a:pPr marL="0" indent="0">
              <a:buNone/>
            </a:pPr>
            <a:endParaRPr lang="da-DK" dirty="0"/>
          </a:p>
          <a:p>
            <a:endParaRPr lang="da-DK" dirty="0"/>
          </a:p>
          <a:p>
            <a:endParaRPr lang="da-DK" dirty="0"/>
          </a:p>
        </p:txBody>
      </p:sp>
    </p:spTree>
    <p:extLst>
      <p:ext uri="{BB962C8B-B14F-4D97-AF65-F5344CB8AC3E}">
        <p14:creationId xmlns:p14="http://schemas.microsoft.com/office/powerpoint/2010/main" val="3046356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Emneliste til fagprøve – </a:t>
            </a:r>
            <a:r>
              <a:rPr lang="da-DK" dirty="0" err="1"/>
              <a:t>off</a:t>
            </a:r>
            <a:r>
              <a:rPr lang="da-DK" dirty="0"/>
              <a:t>. administration</a:t>
            </a:r>
          </a:p>
        </p:txBody>
      </p:sp>
      <p:sp>
        <p:nvSpPr>
          <p:cNvPr id="3" name="Pladsholder til indhold 2"/>
          <p:cNvSpPr>
            <a:spLocks noGrp="1"/>
          </p:cNvSpPr>
          <p:nvPr>
            <p:ph idx="1"/>
          </p:nvPr>
        </p:nvSpPr>
        <p:spPr/>
        <p:txBody>
          <a:bodyPr>
            <a:normAutofit/>
          </a:bodyPr>
          <a:lstStyle/>
          <a:p>
            <a:pPr marL="0" indent="0">
              <a:buNone/>
            </a:pPr>
            <a:endParaRPr lang="da-DK" dirty="0"/>
          </a:p>
          <a:p>
            <a:r>
              <a:rPr lang="da-DK" dirty="0"/>
              <a:t>Elevhåndbog</a:t>
            </a:r>
          </a:p>
          <a:p>
            <a:r>
              <a:rPr lang="da-DK" dirty="0"/>
              <a:t>Sprogpolitik</a:t>
            </a:r>
          </a:p>
          <a:p>
            <a:r>
              <a:rPr lang="da-DK" dirty="0"/>
              <a:t>Kommunikation, samarbejde og organisation</a:t>
            </a:r>
          </a:p>
          <a:p>
            <a:r>
              <a:rPr lang="da-DK" dirty="0"/>
              <a:t>Indførelse af kompetenceafklaring/udvikling</a:t>
            </a:r>
          </a:p>
          <a:p>
            <a:r>
              <a:rPr lang="da-DK" dirty="0"/>
              <a:t>Hjemmesiden med fokus på skriftlig kommunikation</a:t>
            </a:r>
          </a:p>
          <a:p>
            <a:r>
              <a:rPr lang="da-DK" dirty="0"/>
              <a:t>Sprogpolitik</a:t>
            </a:r>
          </a:p>
          <a:p>
            <a:r>
              <a:rPr lang="da-DK" dirty="0"/>
              <a:t>Optimering af forretningsgange</a:t>
            </a:r>
          </a:p>
          <a:p>
            <a:r>
              <a:rPr lang="da-DK" dirty="0"/>
              <a:t>Selvbetjeningsløsninger</a:t>
            </a:r>
          </a:p>
          <a:p>
            <a:r>
              <a:rPr lang="da-DK" dirty="0"/>
              <a:t>Borgerservice</a:t>
            </a:r>
          </a:p>
          <a:p>
            <a:r>
              <a:rPr lang="da-DK" dirty="0"/>
              <a:t>Optimering af systemprocesser</a:t>
            </a:r>
          </a:p>
        </p:txBody>
      </p:sp>
    </p:spTree>
    <p:extLst>
      <p:ext uri="{BB962C8B-B14F-4D97-AF65-F5344CB8AC3E}">
        <p14:creationId xmlns:p14="http://schemas.microsoft.com/office/powerpoint/2010/main" val="2683835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Fagprøvekontrakt</a:t>
            </a:r>
          </a:p>
        </p:txBody>
      </p:sp>
      <p:sp>
        <p:nvSpPr>
          <p:cNvPr id="3" name="Pladsholder til indhold 2"/>
          <p:cNvSpPr>
            <a:spLocks noGrp="1"/>
          </p:cNvSpPr>
          <p:nvPr>
            <p:ph idx="1"/>
          </p:nvPr>
        </p:nvSpPr>
        <p:spPr/>
        <p:txBody>
          <a:bodyPr>
            <a:normAutofit lnSpcReduction="10000"/>
          </a:bodyPr>
          <a:lstStyle/>
          <a:p>
            <a:r>
              <a:rPr lang="da-DK" b="1" dirty="0"/>
              <a:t>Fagprøvekontrakt </a:t>
            </a:r>
          </a:p>
          <a:p>
            <a:endParaRPr lang="da-DK" b="1" dirty="0"/>
          </a:p>
          <a:p>
            <a:r>
              <a:rPr lang="da-DK" dirty="0"/>
              <a:t>På grundlag af det valgte emne bliver der udarbejdet en fagprøvekontrakt mellem elev, virksomhed og skole. </a:t>
            </a:r>
          </a:p>
          <a:p>
            <a:r>
              <a:rPr lang="da-DK" dirty="0"/>
              <a:t>Eleven er i tæt kontakt med underviser inden kontrakten endeligt underskrives af parterne</a:t>
            </a:r>
          </a:p>
          <a:p>
            <a:endParaRPr lang="da-DK" dirty="0"/>
          </a:p>
          <a:p>
            <a:r>
              <a:rPr lang="da-DK" dirty="0"/>
              <a:t>På den måde ved alle involverede, hvad der arbejdes med. Kontrakten skal underskrives af alle 3 parter i rækkefølgen </a:t>
            </a:r>
          </a:p>
          <a:p>
            <a:pPr lvl="1"/>
            <a:r>
              <a:rPr lang="da-DK" dirty="0"/>
              <a:t>1. elev </a:t>
            </a:r>
          </a:p>
          <a:p>
            <a:pPr lvl="1"/>
            <a:r>
              <a:rPr lang="da-DK" dirty="0"/>
              <a:t>2. virksomhed </a:t>
            </a:r>
          </a:p>
          <a:p>
            <a:pPr lvl="1"/>
            <a:r>
              <a:rPr lang="da-DK" dirty="0"/>
              <a:t>3. skole. </a:t>
            </a:r>
          </a:p>
          <a:p>
            <a:pPr marL="342900" lvl="1" indent="0">
              <a:buNone/>
            </a:pPr>
            <a:endParaRPr lang="da-DK" dirty="0"/>
          </a:p>
          <a:p>
            <a:endParaRPr lang="da-DK" dirty="0"/>
          </a:p>
        </p:txBody>
      </p:sp>
    </p:spTree>
    <p:extLst>
      <p:ext uri="{BB962C8B-B14F-4D97-AF65-F5344CB8AC3E}">
        <p14:creationId xmlns:p14="http://schemas.microsoft.com/office/powerpoint/2010/main" val="2388701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Kontrakten indeholder:</a:t>
            </a:r>
          </a:p>
        </p:txBody>
      </p:sp>
      <p:sp>
        <p:nvSpPr>
          <p:cNvPr id="3" name="Pladsholder til indhold 2"/>
          <p:cNvSpPr>
            <a:spLocks noGrp="1"/>
          </p:cNvSpPr>
          <p:nvPr>
            <p:ph idx="1"/>
          </p:nvPr>
        </p:nvSpPr>
        <p:spPr/>
        <p:txBody>
          <a:bodyPr>
            <a:normAutofit/>
          </a:bodyPr>
          <a:lstStyle/>
          <a:p>
            <a:r>
              <a:rPr lang="da-DK" b="1" dirty="0"/>
              <a:t>Kontrakten indeholder </a:t>
            </a:r>
          </a:p>
          <a:p>
            <a:pPr marL="0" indent="0">
              <a:buNone/>
            </a:pPr>
            <a:endParaRPr lang="da-DK" b="1" dirty="0"/>
          </a:p>
          <a:p>
            <a:r>
              <a:rPr lang="da-DK" dirty="0"/>
              <a:t> Problemstilling (Hvad er dit udgangspunkt? Hvad undres du over? Hvad vil du undersøge? Etc.) </a:t>
            </a:r>
          </a:p>
          <a:p>
            <a:endParaRPr lang="da-DK" dirty="0"/>
          </a:p>
          <a:p>
            <a:r>
              <a:rPr lang="da-DK" dirty="0"/>
              <a:t> Problemformulering (En meget præcis formulering af det eller de spørgsmål, som du vil besvare i konklusionen )</a:t>
            </a:r>
          </a:p>
          <a:p>
            <a:pPr marL="0" indent="0">
              <a:buNone/>
            </a:pPr>
            <a:endParaRPr lang="da-DK" dirty="0"/>
          </a:p>
          <a:p>
            <a:r>
              <a:rPr lang="da-DK" dirty="0"/>
              <a:t> Metode: (Hvad er det for en metode du vil gøre brug for at kunne svare på din problemformulering.)</a:t>
            </a:r>
          </a:p>
        </p:txBody>
      </p:sp>
    </p:spTree>
    <p:extLst>
      <p:ext uri="{BB962C8B-B14F-4D97-AF65-F5344CB8AC3E}">
        <p14:creationId xmlns:p14="http://schemas.microsoft.com/office/powerpoint/2010/main" val="1812659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Fagprøvekontrakt</a:t>
            </a:r>
          </a:p>
        </p:txBody>
      </p:sp>
      <p:pic>
        <p:nvPicPr>
          <p:cNvPr id="5" name="Pladsholder til indhold 4"/>
          <p:cNvPicPr>
            <a:picLocks noGrp="1" noChangeAspect="1"/>
          </p:cNvPicPr>
          <p:nvPr>
            <p:ph idx="1"/>
          </p:nvPr>
        </p:nvPicPr>
        <p:blipFill rotWithShape="1">
          <a:blip r:embed="rId2"/>
          <a:srcRect l="34073" t="20528" r="36298" b="9308"/>
          <a:stretch/>
        </p:blipFill>
        <p:spPr>
          <a:xfrm>
            <a:off x="2299855" y="849745"/>
            <a:ext cx="4368800" cy="5819311"/>
          </a:xfrm>
          <a:prstGeom prst="rect">
            <a:avLst/>
          </a:prstGeom>
        </p:spPr>
      </p:pic>
    </p:spTree>
    <p:extLst>
      <p:ext uri="{BB962C8B-B14F-4D97-AF65-F5344CB8AC3E}">
        <p14:creationId xmlns:p14="http://schemas.microsoft.com/office/powerpoint/2010/main" val="2622508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Aflevering af fagprøvekontrakt </a:t>
            </a:r>
          </a:p>
        </p:txBody>
      </p:sp>
      <p:sp>
        <p:nvSpPr>
          <p:cNvPr id="3" name="Pladsholder til indhold 2"/>
          <p:cNvSpPr>
            <a:spLocks noGrp="1"/>
          </p:cNvSpPr>
          <p:nvPr>
            <p:ph idx="1"/>
          </p:nvPr>
        </p:nvSpPr>
        <p:spPr/>
        <p:txBody>
          <a:bodyPr/>
          <a:lstStyle/>
          <a:p>
            <a:endParaRPr lang="da-DK" dirty="0"/>
          </a:p>
          <a:p>
            <a:r>
              <a:rPr lang="da-DK" dirty="0"/>
              <a:t>Kontrakten afleveres i underskrevet stand til vejlederen (praktikplads og elev). </a:t>
            </a:r>
          </a:p>
          <a:p>
            <a:endParaRPr lang="da-DK" dirty="0"/>
          </a:p>
          <a:p>
            <a:r>
              <a:rPr lang="da-DK" dirty="0"/>
              <a:t>Den må gerne scannes ind og vedhæftes i en mail. Derpå underskriver vejleder og sender originalen retur til dig.</a:t>
            </a:r>
          </a:p>
          <a:p>
            <a:pPr marL="0" indent="0">
              <a:buNone/>
            </a:pPr>
            <a:r>
              <a:rPr lang="da-DK" dirty="0"/>
              <a:t> </a:t>
            </a:r>
          </a:p>
          <a:p>
            <a:r>
              <a:rPr lang="da-DK" dirty="0"/>
              <a:t>Underskrives og dermed godkendes 3 mdr. før eksamen</a:t>
            </a:r>
          </a:p>
        </p:txBody>
      </p:sp>
    </p:spTree>
    <p:extLst>
      <p:ext uri="{BB962C8B-B14F-4D97-AF65-F5344CB8AC3E}">
        <p14:creationId xmlns:p14="http://schemas.microsoft.com/office/powerpoint/2010/main" val="141938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Til dig som elevansvarlig</a:t>
            </a:r>
            <a:br>
              <a:rPr lang="da-DK" dirty="0"/>
            </a:br>
            <a:r>
              <a:rPr lang="da-DK" dirty="0"/>
              <a:t>www.oplaeringsansvarlig.dk</a:t>
            </a:r>
          </a:p>
        </p:txBody>
      </p:sp>
      <p:pic>
        <p:nvPicPr>
          <p:cNvPr id="4" name="Pladsholder til indhold 3"/>
          <p:cNvPicPr>
            <a:picLocks noGrp="1" noChangeAspect="1"/>
          </p:cNvPicPr>
          <p:nvPr>
            <p:ph idx="1"/>
          </p:nvPr>
        </p:nvPicPr>
        <p:blipFill rotWithShape="1">
          <a:blip r:embed="rId2"/>
          <a:srcRect l="28076" t="6806" r="27655" b="40288"/>
          <a:stretch/>
        </p:blipFill>
        <p:spPr>
          <a:xfrm>
            <a:off x="904599" y="1232340"/>
            <a:ext cx="7915205" cy="5320925"/>
          </a:xfrm>
          <a:prstGeom prst="rect">
            <a:avLst/>
          </a:prstGeom>
        </p:spPr>
      </p:pic>
    </p:spTree>
    <p:extLst>
      <p:ext uri="{BB962C8B-B14F-4D97-AF65-F5344CB8AC3E}">
        <p14:creationId xmlns:p14="http://schemas.microsoft.com/office/powerpoint/2010/main" val="1368013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Fagprøve</a:t>
            </a:r>
          </a:p>
        </p:txBody>
      </p:sp>
      <p:sp>
        <p:nvSpPr>
          <p:cNvPr id="5" name="Pladsholder til indhold 4"/>
          <p:cNvSpPr>
            <a:spLocks noGrp="1"/>
          </p:cNvSpPr>
          <p:nvPr>
            <p:ph sz="half" idx="1"/>
          </p:nvPr>
        </p:nvSpPr>
        <p:spPr/>
        <p:txBody>
          <a:bodyPr/>
          <a:lstStyle/>
          <a:p>
            <a:pPr marL="0" indent="0" algn="ctr">
              <a:lnSpc>
                <a:spcPct val="250000"/>
              </a:lnSpc>
              <a:buNone/>
            </a:pPr>
            <a:r>
              <a:rPr lang="da-DK" b="1" dirty="0"/>
              <a:t>Sådan skriver du </a:t>
            </a:r>
            <a:endParaRPr lang="da-DK" dirty="0"/>
          </a:p>
          <a:p>
            <a:pPr marL="0" indent="0" algn="ctr">
              <a:lnSpc>
                <a:spcPct val="250000"/>
              </a:lnSpc>
              <a:buNone/>
            </a:pPr>
            <a:r>
              <a:rPr lang="da-DK" b="1" dirty="0"/>
              <a:t>Fagprøven som skal være en ”mindre skriftlig opgave”. </a:t>
            </a:r>
            <a:endParaRPr lang="da-DK" dirty="0"/>
          </a:p>
        </p:txBody>
      </p:sp>
      <p:pic>
        <p:nvPicPr>
          <p:cNvPr id="3" name="Pladsholder til indhold 2"/>
          <p:cNvPicPr>
            <a:picLocks noGrp="1" noChangeAspect="1"/>
          </p:cNvPicPr>
          <p:nvPr>
            <p:ph sz="half" idx="2"/>
          </p:nvPr>
        </p:nvPicPr>
        <p:blipFill>
          <a:blip r:embed="rId2"/>
          <a:stretch>
            <a:fillRect/>
          </a:stretch>
        </p:blipFill>
        <p:spPr>
          <a:xfrm>
            <a:off x="4655127" y="1647247"/>
            <a:ext cx="4202546" cy="3986933"/>
          </a:xfrm>
          <a:prstGeom prst="rect">
            <a:avLst/>
          </a:prstGeom>
        </p:spPr>
      </p:pic>
    </p:spTree>
    <p:extLst>
      <p:ext uri="{BB962C8B-B14F-4D97-AF65-F5344CB8AC3E}">
        <p14:creationId xmlns:p14="http://schemas.microsoft.com/office/powerpoint/2010/main" val="3522003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Krav til fagprøvens omfang</a:t>
            </a:r>
          </a:p>
        </p:txBody>
      </p:sp>
      <p:sp>
        <p:nvSpPr>
          <p:cNvPr id="3" name="Pladsholder til indhold 2"/>
          <p:cNvSpPr>
            <a:spLocks noGrp="1"/>
          </p:cNvSpPr>
          <p:nvPr>
            <p:ph idx="1"/>
          </p:nvPr>
        </p:nvSpPr>
        <p:spPr/>
        <p:txBody>
          <a:bodyPr>
            <a:normAutofit/>
          </a:bodyPr>
          <a:lstStyle/>
          <a:p>
            <a:endParaRPr lang="da-DK" dirty="0"/>
          </a:p>
          <a:p>
            <a:pPr marL="0" indent="0" algn="ctr">
              <a:buNone/>
            </a:pPr>
            <a:r>
              <a:rPr lang="da-DK" sz="2800" b="1" dirty="0">
                <a:solidFill>
                  <a:srgbClr val="FF0000"/>
                </a:solidFill>
              </a:rPr>
              <a:t>VIGTIG INFORMATION</a:t>
            </a:r>
          </a:p>
          <a:p>
            <a:r>
              <a:rPr lang="da-DK" dirty="0"/>
              <a:t>Fagprøven som skal være udformet som en mindre skriftlig opgave – på max 8 sider med 2.400 anslag pr. side. Det vil sige i alt maksimum 19.200 anslag inkl. mellemrum</a:t>
            </a:r>
          </a:p>
          <a:p>
            <a:endParaRPr lang="da-DK" dirty="0"/>
          </a:p>
          <a:p>
            <a:r>
              <a:rPr lang="da-DK" dirty="0"/>
              <a:t>Forside, indholdsfortegnelse, litteraturliste, bilagsoversigt, bilag, grafer og illustrationer tæller </a:t>
            </a:r>
            <a:r>
              <a:rPr lang="da-DK" b="1" dirty="0">
                <a:solidFill>
                  <a:srgbClr val="FF0000"/>
                </a:solidFill>
              </a:rPr>
              <a:t>ikke</a:t>
            </a:r>
            <a:r>
              <a:rPr lang="da-DK" dirty="0"/>
              <a:t> med i de 8 sider som din opgave skal fylde. </a:t>
            </a:r>
          </a:p>
          <a:p>
            <a:pPr marL="0" indent="0">
              <a:buNone/>
            </a:pPr>
            <a:endParaRPr lang="da-DK" dirty="0"/>
          </a:p>
          <a:p>
            <a:r>
              <a:rPr lang="da-DK" dirty="0"/>
              <a:t>Overskrifter anvendes til at tydeliggøre indhold i afsnittet og skal være dækkende for indholdet.</a:t>
            </a:r>
          </a:p>
          <a:p>
            <a:endParaRPr lang="da-DK" dirty="0"/>
          </a:p>
        </p:txBody>
      </p:sp>
    </p:spTree>
    <p:extLst>
      <p:ext uri="{BB962C8B-B14F-4D97-AF65-F5344CB8AC3E}">
        <p14:creationId xmlns:p14="http://schemas.microsoft.com/office/powerpoint/2010/main" val="1838053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Opbygning af din mindre skriftlige opgave</a:t>
            </a:r>
          </a:p>
        </p:txBody>
      </p:sp>
      <p:sp>
        <p:nvSpPr>
          <p:cNvPr id="3" name="Pladsholder til indhold 2"/>
          <p:cNvSpPr>
            <a:spLocks noGrp="1"/>
          </p:cNvSpPr>
          <p:nvPr>
            <p:ph idx="1"/>
          </p:nvPr>
        </p:nvSpPr>
        <p:spPr>
          <a:xfrm>
            <a:off x="628650" y="1119499"/>
            <a:ext cx="7886700" cy="5057464"/>
          </a:xfrm>
        </p:spPr>
        <p:txBody>
          <a:bodyPr>
            <a:normAutofit fontScale="77500" lnSpcReduction="20000"/>
          </a:bodyPr>
          <a:lstStyle/>
          <a:p>
            <a:pPr marL="0" indent="0">
              <a:buNone/>
            </a:pPr>
            <a:r>
              <a:rPr lang="da-DK" b="1" dirty="0"/>
              <a:t>1.0 Forside</a:t>
            </a:r>
          </a:p>
          <a:p>
            <a:pPr marL="0" indent="0">
              <a:buNone/>
            </a:pPr>
            <a:r>
              <a:rPr lang="da-DK" b="1" dirty="0"/>
              <a:t>2.0 Indholdsfortegnelse</a:t>
            </a:r>
          </a:p>
          <a:p>
            <a:pPr marL="0" indent="0">
              <a:buNone/>
            </a:pPr>
            <a:r>
              <a:rPr lang="da-DK" b="1" dirty="0"/>
              <a:t>3.0 Indledning</a:t>
            </a:r>
          </a:p>
          <a:p>
            <a:pPr marL="0" indent="0">
              <a:buNone/>
            </a:pPr>
            <a:r>
              <a:rPr lang="da-DK" b="1" dirty="0"/>
              <a:t>4.0 Problemstilling</a:t>
            </a:r>
          </a:p>
          <a:p>
            <a:pPr marL="0" indent="0">
              <a:buNone/>
            </a:pPr>
            <a:r>
              <a:rPr lang="da-DK" b="1" dirty="0"/>
              <a:t>4.1 Problemformulering</a:t>
            </a:r>
          </a:p>
          <a:p>
            <a:pPr marL="0" indent="0">
              <a:buNone/>
            </a:pPr>
            <a:r>
              <a:rPr lang="da-DK" b="1" dirty="0"/>
              <a:t>5.0 Metode</a:t>
            </a:r>
          </a:p>
          <a:p>
            <a:pPr marL="0" indent="0">
              <a:buNone/>
            </a:pPr>
            <a:r>
              <a:rPr lang="da-DK" b="1" dirty="0"/>
              <a:t>	5.1 Undersøgelsesdesign (Empiriafsnit)</a:t>
            </a:r>
          </a:p>
          <a:p>
            <a:pPr marL="0" indent="0">
              <a:buNone/>
            </a:pPr>
            <a:r>
              <a:rPr lang="da-DK" b="1" dirty="0"/>
              <a:t>	5.2 Teoripræsentation</a:t>
            </a:r>
          </a:p>
          <a:p>
            <a:pPr marL="0" indent="0">
              <a:buNone/>
            </a:pPr>
            <a:r>
              <a:rPr lang="da-DK" dirty="0"/>
              <a:t>Når du skal beskrive dit teorivalg, skal du:</a:t>
            </a:r>
          </a:p>
          <a:p>
            <a:pPr>
              <a:buFont typeface="Arial" panose="020B0604020202020204" pitchFamily="34" charset="0"/>
              <a:buChar char="•"/>
            </a:pPr>
            <a:r>
              <a:rPr lang="da-DK" dirty="0"/>
              <a:t>Formulere dit valg af teorier</a:t>
            </a:r>
          </a:p>
          <a:p>
            <a:pPr>
              <a:buFont typeface="Arial" panose="020B0604020202020204" pitchFamily="34" charset="0"/>
              <a:buChar char="•"/>
            </a:pPr>
            <a:r>
              <a:rPr lang="da-DK" dirty="0"/>
              <a:t>Begrunde dit valg – altså for hver af de valgte teorier formulere, hvad du regner med at få svar på ved at anvende netop den teori i dine analyser</a:t>
            </a:r>
          </a:p>
          <a:p>
            <a:pPr>
              <a:buFont typeface="Arial" panose="020B0604020202020204" pitchFamily="34" charset="0"/>
              <a:buChar char="•"/>
            </a:pPr>
            <a:r>
              <a:rPr lang="da-DK" dirty="0"/>
              <a:t>Beskrive hvad du ikke får svar på (teorikritik)</a:t>
            </a:r>
          </a:p>
          <a:p>
            <a:pPr marL="0" indent="0">
              <a:buNone/>
            </a:pPr>
            <a:r>
              <a:rPr lang="da-DK" b="1" dirty="0"/>
              <a:t>6.0 Analyse </a:t>
            </a:r>
          </a:p>
          <a:p>
            <a:pPr marL="0" indent="0">
              <a:buNone/>
            </a:pPr>
            <a:r>
              <a:rPr lang="da-DK" b="1" dirty="0"/>
              <a:t>7.0 Konklusion</a:t>
            </a:r>
          </a:p>
          <a:p>
            <a:pPr marL="0" indent="0">
              <a:buNone/>
            </a:pPr>
            <a:r>
              <a:rPr lang="da-DK" b="1" dirty="0"/>
              <a:t>8.0 Begrebsafklaring</a:t>
            </a:r>
          </a:p>
          <a:p>
            <a:pPr marL="0" indent="0">
              <a:buNone/>
            </a:pPr>
            <a:r>
              <a:rPr lang="da-DK" b="1" dirty="0"/>
              <a:t>9.0 Litteraturliste</a:t>
            </a:r>
          </a:p>
          <a:p>
            <a:pPr marL="0" indent="0">
              <a:buNone/>
            </a:pPr>
            <a:r>
              <a:rPr lang="da-DK" b="1" dirty="0"/>
              <a:t>10.0 Bilag</a:t>
            </a:r>
          </a:p>
        </p:txBody>
      </p:sp>
    </p:spTree>
    <p:extLst>
      <p:ext uri="{BB962C8B-B14F-4D97-AF65-F5344CB8AC3E}">
        <p14:creationId xmlns:p14="http://schemas.microsoft.com/office/powerpoint/2010/main" val="1108270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Forsiden </a:t>
            </a:r>
          </a:p>
        </p:txBody>
      </p:sp>
      <p:sp>
        <p:nvSpPr>
          <p:cNvPr id="3" name="Pladsholder til indhold 2"/>
          <p:cNvSpPr>
            <a:spLocks noGrp="1"/>
          </p:cNvSpPr>
          <p:nvPr>
            <p:ph idx="1"/>
          </p:nvPr>
        </p:nvSpPr>
        <p:spPr/>
        <p:txBody>
          <a:bodyPr/>
          <a:lstStyle/>
          <a:p>
            <a:r>
              <a:rPr lang="da-DK" b="1" dirty="0"/>
              <a:t>Din opgave skal indeholde følgende elementer: </a:t>
            </a:r>
          </a:p>
          <a:p>
            <a:endParaRPr lang="da-DK" b="1" dirty="0"/>
          </a:p>
          <a:p>
            <a:pPr lvl="1"/>
            <a:r>
              <a:rPr lang="da-DK" b="1" u="sng" dirty="0"/>
              <a:t>Forside </a:t>
            </a:r>
          </a:p>
          <a:p>
            <a:pPr lvl="2"/>
            <a:r>
              <a:rPr lang="da-DK" dirty="0"/>
              <a:t>Hovedforløbsretning: fx Offentlig administration</a:t>
            </a:r>
          </a:p>
          <a:p>
            <a:pPr lvl="2"/>
            <a:r>
              <a:rPr lang="da-DK" dirty="0"/>
              <a:t>Titel, </a:t>
            </a:r>
          </a:p>
          <a:p>
            <a:pPr lvl="2"/>
            <a:r>
              <a:rPr lang="da-DK" dirty="0"/>
              <a:t>Uddannelsessted (</a:t>
            </a:r>
            <a:r>
              <a:rPr lang="da-DK" dirty="0" err="1"/>
              <a:t>Rybners</a:t>
            </a:r>
            <a:r>
              <a:rPr lang="da-DK" dirty="0"/>
              <a:t>), </a:t>
            </a:r>
          </a:p>
          <a:p>
            <a:pPr lvl="2"/>
            <a:r>
              <a:rPr lang="da-DK" dirty="0"/>
              <a:t>Vejleder, </a:t>
            </a:r>
          </a:p>
          <a:p>
            <a:pPr lvl="2"/>
            <a:r>
              <a:rPr lang="da-DK" dirty="0"/>
              <a:t>Eksamensdato, </a:t>
            </a:r>
          </a:p>
          <a:p>
            <a:pPr lvl="2"/>
            <a:r>
              <a:rPr lang="da-DK" dirty="0"/>
              <a:t>Elevens navn og firma </a:t>
            </a:r>
          </a:p>
          <a:p>
            <a:pPr lvl="2"/>
            <a:r>
              <a:rPr lang="da-DK" dirty="0"/>
              <a:t>Må besvarelsen gøres til genstand for udlån?</a:t>
            </a:r>
          </a:p>
          <a:p>
            <a:pPr lvl="2"/>
            <a:endParaRPr lang="da-DK" dirty="0"/>
          </a:p>
          <a:p>
            <a:pPr lvl="2"/>
            <a:endParaRPr lang="da-DK" dirty="0"/>
          </a:p>
          <a:p>
            <a:pPr lvl="2"/>
            <a:endParaRPr lang="da-DK" dirty="0"/>
          </a:p>
          <a:p>
            <a:pPr lvl="2"/>
            <a:endParaRPr lang="da-DK" dirty="0"/>
          </a:p>
          <a:p>
            <a:pPr marL="0" indent="0">
              <a:buNone/>
            </a:pPr>
            <a:endParaRPr lang="da-DK" dirty="0"/>
          </a:p>
        </p:txBody>
      </p:sp>
    </p:spTree>
    <p:extLst>
      <p:ext uri="{BB962C8B-B14F-4D97-AF65-F5344CB8AC3E}">
        <p14:creationId xmlns:p14="http://schemas.microsoft.com/office/powerpoint/2010/main" val="29183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Men …..	</a:t>
            </a:r>
          </a:p>
        </p:txBody>
      </p:sp>
      <p:sp>
        <p:nvSpPr>
          <p:cNvPr id="3" name="Pladsholder til indhold 2"/>
          <p:cNvSpPr>
            <a:spLocks noGrp="1"/>
          </p:cNvSpPr>
          <p:nvPr>
            <p:ph idx="1"/>
          </p:nvPr>
        </p:nvSpPr>
        <p:spPr/>
        <p:txBody>
          <a:bodyPr/>
          <a:lstStyle/>
          <a:p>
            <a:r>
              <a:rPr lang="da-DK" dirty="0"/>
              <a:t>Forside</a:t>
            </a:r>
          </a:p>
          <a:p>
            <a:r>
              <a:rPr lang="da-DK" dirty="0"/>
              <a:t>Indholdsfortegnelse</a:t>
            </a:r>
          </a:p>
          <a:p>
            <a:r>
              <a:rPr lang="da-DK" dirty="0"/>
              <a:t>Litteraturliste</a:t>
            </a:r>
          </a:p>
          <a:p>
            <a:r>
              <a:rPr lang="da-DK" dirty="0"/>
              <a:t>Begrebsafklaring</a:t>
            </a:r>
          </a:p>
          <a:p>
            <a:r>
              <a:rPr lang="da-DK" dirty="0"/>
              <a:t>Evt. noter</a:t>
            </a:r>
          </a:p>
          <a:p>
            <a:r>
              <a:rPr lang="da-DK" dirty="0"/>
              <a:t>Evt. bilagslister og bilag</a:t>
            </a:r>
          </a:p>
          <a:p>
            <a:endParaRPr lang="da-DK" dirty="0"/>
          </a:p>
          <a:p>
            <a:r>
              <a:rPr lang="da-DK" b="1" dirty="0">
                <a:solidFill>
                  <a:srgbClr val="FF0000"/>
                </a:solidFill>
              </a:rPr>
              <a:t>HUSK: disse punkter indgår IKKE i din max 8-siders opgave.</a:t>
            </a:r>
          </a:p>
          <a:p>
            <a:endParaRPr lang="da-DK" dirty="0"/>
          </a:p>
          <a:p>
            <a:r>
              <a:rPr lang="da-DK" dirty="0"/>
              <a:t>Overskrifter anvendes til at tydeliggøre indhold i afsnittet og skal være dækkende for indholdet. </a:t>
            </a:r>
          </a:p>
        </p:txBody>
      </p:sp>
    </p:spTree>
    <p:extLst>
      <p:ext uri="{BB962C8B-B14F-4D97-AF65-F5344CB8AC3E}">
        <p14:creationId xmlns:p14="http://schemas.microsoft.com/office/powerpoint/2010/main" val="613635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solidFill>
        </p:spPr>
        <p:txBody>
          <a:bodyPr/>
          <a:lstStyle/>
          <a:p>
            <a:r>
              <a:rPr lang="da-DK" dirty="0"/>
              <a:t>Indledning</a:t>
            </a:r>
          </a:p>
        </p:txBody>
      </p:sp>
      <p:sp>
        <p:nvSpPr>
          <p:cNvPr id="3" name="Pladsholder til indhold 2"/>
          <p:cNvSpPr>
            <a:spLocks noGrp="1"/>
          </p:cNvSpPr>
          <p:nvPr>
            <p:ph idx="1"/>
          </p:nvPr>
        </p:nvSpPr>
        <p:spPr>
          <a:xfrm>
            <a:off x="718297" y="1297044"/>
            <a:ext cx="7886700" cy="5214591"/>
          </a:xfrm>
        </p:spPr>
        <p:txBody>
          <a:bodyPr/>
          <a:lstStyle/>
          <a:p>
            <a:r>
              <a:rPr lang="da-DK" dirty="0"/>
              <a:t>Her skal du fange læserens interesse og sikre, at læseren får lyst til at læse din opgave! </a:t>
            </a:r>
          </a:p>
          <a:p>
            <a:r>
              <a:rPr lang="da-DK" dirty="0"/>
              <a:t>Fortæl hvor du har været og hvad dine har arbejdsopgaver. Hvilke afdelinger du har været i.</a:t>
            </a:r>
          </a:p>
          <a:p>
            <a:r>
              <a:rPr lang="da-DK" dirty="0"/>
              <a:t>DU BEHØVER IKKE AT FORTÆLLE I INDLEDNINGEN, HVEM DU ER OG HVOR GAMMEL DU ER . Det står på din forside. Spar på pladsen i din synopsis.</a:t>
            </a:r>
          </a:p>
          <a:p>
            <a:pPr marL="0" indent="0">
              <a:buNone/>
            </a:pPr>
            <a:r>
              <a:rPr lang="da-DK" dirty="0"/>
              <a:t> </a:t>
            </a:r>
          </a:p>
          <a:p>
            <a:endParaRPr lang="da-DK" dirty="0"/>
          </a:p>
        </p:txBody>
      </p:sp>
      <p:sp>
        <p:nvSpPr>
          <p:cNvPr id="5" name="Højrepil 4"/>
          <p:cNvSpPr/>
          <p:nvPr/>
        </p:nvSpPr>
        <p:spPr>
          <a:xfrm>
            <a:off x="7112000" y="5347855"/>
            <a:ext cx="1560945" cy="99475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p:cNvPicPr>
            <a:picLocks noChangeAspect="1"/>
          </p:cNvPicPr>
          <p:nvPr/>
        </p:nvPicPr>
        <p:blipFill>
          <a:blip r:embed="rId2"/>
          <a:stretch>
            <a:fillRect/>
          </a:stretch>
        </p:blipFill>
        <p:spPr>
          <a:xfrm>
            <a:off x="1366981" y="3995880"/>
            <a:ext cx="4655127" cy="2346731"/>
          </a:xfrm>
          <a:prstGeom prst="rect">
            <a:avLst/>
          </a:prstGeom>
        </p:spPr>
      </p:pic>
    </p:spTree>
    <p:extLst>
      <p:ext uri="{BB962C8B-B14F-4D97-AF65-F5344CB8AC3E}">
        <p14:creationId xmlns:p14="http://schemas.microsoft.com/office/powerpoint/2010/main" val="1197275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solidFill>
        </p:spPr>
        <p:txBody>
          <a:bodyPr/>
          <a:lstStyle/>
          <a:p>
            <a:r>
              <a:rPr lang="da-DK" dirty="0"/>
              <a:t>Problemstilling</a:t>
            </a:r>
          </a:p>
        </p:txBody>
      </p:sp>
      <p:sp>
        <p:nvSpPr>
          <p:cNvPr id="3" name="Pladsholder til indhold 2"/>
          <p:cNvSpPr>
            <a:spLocks noGrp="1"/>
          </p:cNvSpPr>
          <p:nvPr>
            <p:ph idx="1"/>
          </p:nvPr>
        </p:nvSpPr>
        <p:spPr/>
        <p:txBody>
          <a:bodyPr>
            <a:normAutofit/>
          </a:bodyPr>
          <a:lstStyle/>
          <a:p>
            <a:r>
              <a:rPr lang="da-DK" dirty="0"/>
              <a:t>Hvad har fået dig til at skrive denne opgave? </a:t>
            </a:r>
          </a:p>
          <a:p>
            <a:r>
              <a:rPr lang="da-DK" dirty="0"/>
              <a:t>Hvad er målet med opgaven? </a:t>
            </a:r>
          </a:p>
          <a:p>
            <a:r>
              <a:rPr lang="da-DK" dirty="0"/>
              <a:t>Hvad er det du vil blive klogere på? </a:t>
            </a:r>
          </a:p>
          <a:p>
            <a:r>
              <a:rPr lang="da-DK" dirty="0"/>
              <a:t>Hvad er problemet? </a:t>
            </a:r>
          </a:p>
          <a:p>
            <a:r>
              <a:rPr lang="da-DK" dirty="0"/>
              <a:t>Hvorfor er det et problem? </a:t>
            </a:r>
          </a:p>
          <a:p>
            <a:r>
              <a:rPr lang="da-DK" dirty="0"/>
              <a:t>Hvem er det et problem for? </a:t>
            </a:r>
          </a:p>
          <a:p>
            <a:r>
              <a:rPr lang="da-DK" dirty="0"/>
              <a:t>Hvordan bliver det et problem for samfundet, den enkelte osv.? </a:t>
            </a:r>
          </a:p>
          <a:p>
            <a:r>
              <a:rPr lang="da-DK" dirty="0"/>
              <a:t>Hvilken sammenhæng har problemet med dit funktionsområde? </a:t>
            </a:r>
          </a:p>
          <a:p>
            <a:r>
              <a:rPr lang="da-DK" dirty="0"/>
              <a:t>Hvad har andre at sige om dette problem?</a:t>
            </a:r>
          </a:p>
        </p:txBody>
      </p:sp>
      <p:sp>
        <p:nvSpPr>
          <p:cNvPr id="4" name="Højrepil 3"/>
          <p:cNvSpPr/>
          <p:nvPr/>
        </p:nvSpPr>
        <p:spPr>
          <a:xfrm>
            <a:off x="6797964" y="5800436"/>
            <a:ext cx="2225963" cy="8220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07003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solidFill>
        </p:spPr>
        <p:txBody>
          <a:bodyPr/>
          <a:lstStyle/>
          <a:p>
            <a:r>
              <a:rPr lang="da-DK" dirty="0"/>
              <a:t>Problemformulering </a:t>
            </a:r>
          </a:p>
        </p:txBody>
      </p:sp>
      <p:sp>
        <p:nvSpPr>
          <p:cNvPr id="3" name="Pladsholder til indhold 2"/>
          <p:cNvSpPr>
            <a:spLocks noGrp="1"/>
          </p:cNvSpPr>
          <p:nvPr>
            <p:ph idx="1"/>
          </p:nvPr>
        </p:nvSpPr>
        <p:spPr/>
        <p:txBody>
          <a:bodyPr>
            <a:normAutofit lnSpcReduction="10000"/>
          </a:bodyPr>
          <a:lstStyle/>
          <a:p>
            <a:r>
              <a:rPr lang="da-DK" b="1" dirty="0"/>
              <a:t>Problemformulering</a:t>
            </a:r>
          </a:p>
          <a:p>
            <a:r>
              <a:rPr lang="da-DK" dirty="0"/>
              <a:t>Problemformuleringen fra fagprøvekontrakten</a:t>
            </a:r>
          </a:p>
          <a:p>
            <a:pPr marL="0" indent="0">
              <a:buNone/>
            </a:pPr>
            <a:r>
              <a:rPr lang="da-DK" b="1" i="1" dirty="0">
                <a:solidFill>
                  <a:srgbClr val="FF0000"/>
                </a:solidFill>
              </a:rPr>
              <a:t>NB! Denne må ikke afvige fra den problemformulering, som du har skrevet på fagprøvekontrakten.</a:t>
            </a:r>
          </a:p>
          <a:p>
            <a:pPr marL="0" indent="0">
              <a:buNone/>
            </a:pPr>
            <a:endParaRPr lang="da-DK" b="1" i="1" dirty="0">
              <a:solidFill>
                <a:srgbClr val="FF0000"/>
              </a:solidFill>
            </a:endParaRPr>
          </a:p>
          <a:p>
            <a:r>
              <a:rPr lang="da-DK" i="1" dirty="0"/>
              <a:t>Problemformuleringen er et kort konkret spørgsmål eller en kort formulering som lægger op til, hvad det er som du vil finde svar på.</a:t>
            </a:r>
          </a:p>
          <a:p>
            <a:endParaRPr lang="da-DK" i="1" dirty="0"/>
          </a:p>
          <a:p>
            <a:r>
              <a:rPr lang="da-DK" dirty="0"/>
              <a:t>Dette af hensyn til eleven og virksomheden, - idet I arbejder med områder i virksomheden, hvor i skal have tilladelse til finde materialer – samt at du arbejder med et område, hvor du til eksamen kan demonstrere, at du har lært det nødvendige .</a:t>
            </a:r>
          </a:p>
          <a:p>
            <a:endParaRPr lang="da-DK" dirty="0"/>
          </a:p>
          <a:p>
            <a:endParaRPr lang="da-DK" dirty="0"/>
          </a:p>
          <a:p>
            <a:pPr marL="0" indent="0">
              <a:buNone/>
            </a:pPr>
            <a:endParaRPr lang="da-DK" b="1" dirty="0"/>
          </a:p>
        </p:txBody>
      </p:sp>
    </p:spTree>
    <p:extLst>
      <p:ext uri="{BB962C8B-B14F-4D97-AF65-F5344CB8AC3E}">
        <p14:creationId xmlns:p14="http://schemas.microsoft.com/office/powerpoint/2010/main" val="2912214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solidFill>
        </p:spPr>
        <p:txBody>
          <a:bodyPr/>
          <a:lstStyle/>
          <a:p>
            <a:r>
              <a:rPr lang="da-DK" dirty="0"/>
              <a:t>Metode</a:t>
            </a:r>
          </a:p>
        </p:txBody>
      </p:sp>
      <p:sp>
        <p:nvSpPr>
          <p:cNvPr id="3" name="Pladsholder til indhold 2"/>
          <p:cNvSpPr>
            <a:spLocks noGrp="1"/>
          </p:cNvSpPr>
          <p:nvPr>
            <p:ph idx="1"/>
          </p:nvPr>
        </p:nvSpPr>
        <p:spPr/>
        <p:txBody>
          <a:bodyPr/>
          <a:lstStyle/>
          <a:p>
            <a:r>
              <a:rPr lang="da-DK" b="1" dirty="0"/>
              <a:t>Metode (Husk metoden opdeles i 2) </a:t>
            </a:r>
          </a:p>
          <a:p>
            <a:endParaRPr lang="da-DK" b="1" dirty="0"/>
          </a:p>
          <a:p>
            <a:pPr lvl="1"/>
            <a:r>
              <a:rPr lang="da-DK" dirty="0"/>
              <a:t>Hvordan vil du finde svar på din problemstilling? </a:t>
            </a:r>
          </a:p>
          <a:p>
            <a:pPr lvl="1"/>
            <a:r>
              <a:rPr lang="da-DK" dirty="0"/>
              <a:t>Hvorfor vælge netop denne teori? </a:t>
            </a:r>
          </a:p>
          <a:p>
            <a:pPr lvl="1"/>
            <a:r>
              <a:rPr lang="da-DK" dirty="0"/>
              <a:t>Hvilke overvejelser har du gjort dig om validiteten i den valgte litteratur? </a:t>
            </a:r>
          </a:p>
          <a:p>
            <a:pPr lvl="1"/>
            <a:r>
              <a:rPr lang="da-DK" dirty="0"/>
              <a:t>Hvilke overvejelser har du gjort dig i forbindelse med udarbejdelse af f.eks. spørgeskemaer eller ved evt. interviews? </a:t>
            </a:r>
          </a:p>
          <a:p>
            <a:pPr lvl="1"/>
            <a:r>
              <a:rPr lang="da-DK" dirty="0"/>
              <a:t>Hvordan vil du arbejde videre med opgaven? </a:t>
            </a:r>
          </a:p>
          <a:p>
            <a:pPr lvl="1"/>
            <a:endParaRPr lang="da-DK" dirty="0"/>
          </a:p>
        </p:txBody>
      </p:sp>
      <p:pic>
        <p:nvPicPr>
          <p:cNvPr id="4" name="Billede 3"/>
          <p:cNvPicPr>
            <a:picLocks noChangeAspect="1"/>
          </p:cNvPicPr>
          <p:nvPr/>
        </p:nvPicPr>
        <p:blipFill>
          <a:blip r:embed="rId2"/>
          <a:stretch>
            <a:fillRect/>
          </a:stretch>
        </p:blipFill>
        <p:spPr>
          <a:xfrm>
            <a:off x="6885030" y="4068026"/>
            <a:ext cx="2190375" cy="2701867"/>
          </a:xfrm>
          <a:prstGeom prst="rect">
            <a:avLst/>
          </a:prstGeom>
        </p:spPr>
      </p:pic>
    </p:spTree>
    <p:extLst>
      <p:ext uri="{BB962C8B-B14F-4D97-AF65-F5344CB8AC3E}">
        <p14:creationId xmlns:p14="http://schemas.microsoft.com/office/powerpoint/2010/main" val="3938769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solidFill>
        </p:spPr>
        <p:txBody>
          <a:bodyPr/>
          <a:lstStyle/>
          <a:p>
            <a:r>
              <a:rPr lang="da-DK" dirty="0"/>
              <a:t>Metodeafsnittet opdeles i 2 dele</a:t>
            </a:r>
          </a:p>
        </p:txBody>
      </p:sp>
      <p:sp>
        <p:nvSpPr>
          <p:cNvPr id="3" name="Pladsholder til indhold 2"/>
          <p:cNvSpPr>
            <a:spLocks noGrp="1"/>
          </p:cNvSpPr>
          <p:nvPr>
            <p:ph idx="1"/>
          </p:nvPr>
        </p:nvSpPr>
        <p:spPr/>
        <p:txBody>
          <a:bodyPr/>
          <a:lstStyle/>
          <a:p>
            <a:r>
              <a:rPr lang="da-DK" dirty="0"/>
              <a:t>1: Undersøgelsesdesign</a:t>
            </a:r>
          </a:p>
          <a:p>
            <a:endParaRPr lang="da-DK" dirty="0"/>
          </a:p>
          <a:p>
            <a:r>
              <a:rPr lang="da-DK" dirty="0"/>
              <a:t>I afsnittet undersøgelsesdesign foreligger der en grundig empiri del. Det er her, at du fortæller hvilke dataindsamlingsmetoder du har tænkt dig, at bruge for, at kunne besvære din problemformulering</a:t>
            </a:r>
          </a:p>
          <a:p>
            <a:endParaRPr lang="da-DK" dirty="0"/>
          </a:p>
          <a:p>
            <a:r>
              <a:rPr lang="da-DK" b="1" dirty="0"/>
              <a:t>VIGTIGT</a:t>
            </a:r>
          </a:p>
          <a:p>
            <a:pPr marL="0" indent="0">
              <a:buNone/>
            </a:pPr>
            <a:endParaRPr lang="da-DK" b="1" dirty="0"/>
          </a:p>
          <a:p>
            <a:r>
              <a:rPr lang="da-DK" b="1" dirty="0"/>
              <a:t>Når du laver dit spørgeskema så tænk allerede her hvilke teorier du overvejer at have med i den fagprøve – så du kan koble svar direkte op mod teorierne. </a:t>
            </a:r>
          </a:p>
          <a:p>
            <a:endParaRPr lang="da-DK" dirty="0"/>
          </a:p>
        </p:txBody>
      </p:sp>
    </p:spTree>
    <p:extLst>
      <p:ext uri="{BB962C8B-B14F-4D97-AF65-F5344CB8AC3E}">
        <p14:creationId xmlns:p14="http://schemas.microsoft.com/office/powerpoint/2010/main" val="378200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62C59-D000-4441-9471-C7E6A7C2E411}"/>
              </a:ext>
            </a:extLst>
          </p:cNvPr>
          <p:cNvSpPr>
            <a:spLocks noGrp="1"/>
          </p:cNvSpPr>
          <p:nvPr>
            <p:ph type="ctrTitle"/>
          </p:nvPr>
        </p:nvSpPr>
        <p:spPr/>
        <p:txBody>
          <a:bodyPr/>
          <a:lstStyle/>
          <a:p>
            <a:r>
              <a:rPr lang="da-DK" dirty="0"/>
              <a:t>Fagprøven – i dag  </a:t>
            </a:r>
          </a:p>
        </p:txBody>
      </p:sp>
      <p:sp>
        <p:nvSpPr>
          <p:cNvPr id="3" name="Pladsholder til dato 2">
            <a:extLst>
              <a:ext uri="{FF2B5EF4-FFF2-40B4-BE49-F238E27FC236}">
                <a16:creationId xmlns:a16="http://schemas.microsoft.com/office/drawing/2014/main" id="{BBD69A16-85FB-4977-802E-9829EC0AD2F3}"/>
              </a:ext>
            </a:extLst>
          </p:cNvPr>
          <p:cNvSpPr>
            <a:spLocks noGrp="1"/>
          </p:cNvSpPr>
          <p:nvPr>
            <p:ph type="dt" sz="half" idx="10"/>
          </p:nvPr>
        </p:nvSpPr>
        <p:spPr/>
        <p:txBody>
          <a:bodyPr/>
          <a:lstStyle/>
          <a:p>
            <a:r>
              <a:rPr lang="da-DK" dirty="0"/>
              <a:t>09.09.2019</a:t>
            </a:r>
          </a:p>
        </p:txBody>
      </p:sp>
      <p:sp>
        <p:nvSpPr>
          <p:cNvPr id="4" name="Pladsholder til sidefod 3">
            <a:extLst>
              <a:ext uri="{FF2B5EF4-FFF2-40B4-BE49-F238E27FC236}">
                <a16:creationId xmlns:a16="http://schemas.microsoft.com/office/drawing/2014/main" id="{E4D96F2E-B37F-4970-8B0C-D036A85ECA3E}"/>
              </a:ext>
            </a:extLst>
          </p:cNvPr>
          <p:cNvSpPr>
            <a:spLocks noGrp="1"/>
          </p:cNvSpPr>
          <p:nvPr>
            <p:ph type="ftr" sz="quarter" idx="11"/>
          </p:nvPr>
        </p:nvSpPr>
        <p:spPr>
          <a:xfrm>
            <a:off x="3028950" y="5536502"/>
            <a:ext cx="3086100" cy="273844"/>
          </a:xfrm>
        </p:spPr>
        <p:txBody>
          <a:bodyPr/>
          <a:lstStyle/>
          <a:p>
            <a:endParaRPr lang="da-DK" dirty="0"/>
          </a:p>
        </p:txBody>
      </p:sp>
      <p:sp>
        <p:nvSpPr>
          <p:cNvPr id="5" name="Pladsholder til slidenummer 4">
            <a:extLst>
              <a:ext uri="{FF2B5EF4-FFF2-40B4-BE49-F238E27FC236}">
                <a16:creationId xmlns:a16="http://schemas.microsoft.com/office/drawing/2014/main" id="{A57908DA-358E-4CA5-A3D2-1EE4BE1B4BFE}"/>
              </a:ext>
            </a:extLst>
          </p:cNvPr>
          <p:cNvSpPr>
            <a:spLocks noGrp="1"/>
          </p:cNvSpPr>
          <p:nvPr>
            <p:ph type="sldNum" sz="quarter" idx="12"/>
          </p:nvPr>
        </p:nvSpPr>
        <p:spPr/>
        <p:txBody>
          <a:bodyPr/>
          <a:lstStyle/>
          <a:p>
            <a:fld id="{FD945FB1-3A11-4D04-B6C6-209C13F16512}" type="slidenum">
              <a:rPr lang="da-DK" smtClean="0"/>
              <a:t>4</a:t>
            </a:fld>
            <a:endParaRPr lang="da-DK" dirty="0"/>
          </a:p>
        </p:txBody>
      </p:sp>
      <p:sp>
        <p:nvSpPr>
          <p:cNvPr id="6" name="Pladsholder til indhold 5">
            <a:extLst>
              <a:ext uri="{FF2B5EF4-FFF2-40B4-BE49-F238E27FC236}">
                <a16:creationId xmlns:a16="http://schemas.microsoft.com/office/drawing/2014/main" id="{8D6A0066-6AA0-4DA7-A9D5-3CDBA317F81E}"/>
              </a:ext>
            </a:extLst>
          </p:cNvPr>
          <p:cNvSpPr>
            <a:spLocks noGrp="1"/>
          </p:cNvSpPr>
          <p:nvPr>
            <p:ph idx="1"/>
          </p:nvPr>
        </p:nvSpPr>
        <p:spPr/>
        <p:txBody>
          <a:bodyPr>
            <a:normAutofit/>
          </a:bodyPr>
          <a:lstStyle/>
          <a:p>
            <a:pPr marL="0" indent="0">
              <a:buNone/>
            </a:pPr>
            <a:r>
              <a:rPr lang="da-DK" sz="2700" dirty="0"/>
              <a:t>En mundtlig prøve på baggrund af et evt. gennemført projekt i praktikvirksomheden:</a:t>
            </a:r>
          </a:p>
          <a:p>
            <a:pPr marL="0" indent="0">
              <a:buNone/>
            </a:pPr>
            <a:endParaRPr lang="da-DK" sz="2700" dirty="0"/>
          </a:p>
          <a:p>
            <a:pPr marL="0" indent="0">
              <a:buNone/>
            </a:pPr>
            <a:endParaRPr lang="da-DK" sz="2700" dirty="0"/>
          </a:p>
        </p:txBody>
      </p:sp>
      <p:graphicFrame>
        <p:nvGraphicFramePr>
          <p:cNvPr id="7" name="Tabel 6">
            <a:extLst>
              <a:ext uri="{FF2B5EF4-FFF2-40B4-BE49-F238E27FC236}">
                <a16:creationId xmlns:a16="http://schemas.microsoft.com/office/drawing/2014/main" id="{D03CBB06-3699-4876-900F-9A1E311164A0}"/>
              </a:ext>
            </a:extLst>
          </p:cNvPr>
          <p:cNvGraphicFramePr>
            <a:graphicFrameLocks noGrp="1"/>
          </p:cNvGraphicFramePr>
          <p:nvPr>
            <p:extLst>
              <p:ext uri="{D42A27DB-BD31-4B8C-83A1-F6EECF244321}">
                <p14:modId xmlns:p14="http://schemas.microsoft.com/office/powerpoint/2010/main" val="4065604484"/>
              </p:ext>
            </p:extLst>
          </p:nvPr>
        </p:nvGraphicFramePr>
        <p:xfrm>
          <a:off x="713232" y="3429000"/>
          <a:ext cx="7662672" cy="1874520"/>
        </p:xfrm>
        <a:graphic>
          <a:graphicData uri="http://schemas.openxmlformats.org/drawingml/2006/table">
            <a:tbl>
              <a:tblPr firstRow="1" bandRow="1">
                <a:tableStyleId>{93296810-A885-4BE3-A3E7-6D5BEEA58F35}</a:tableStyleId>
              </a:tblPr>
              <a:tblGrid>
                <a:gridCol w="3831336">
                  <a:extLst>
                    <a:ext uri="{9D8B030D-6E8A-4147-A177-3AD203B41FA5}">
                      <a16:colId xmlns:a16="http://schemas.microsoft.com/office/drawing/2014/main" val="1112942331"/>
                    </a:ext>
                  </a:extLst>
                </a:gridCol>
                <a:gridCol w="3831336">
                  <a:extLst>
                    <a:ext uri="{9D8B030D-6E8A-4147-A177-3AD203B41FA5}">
                      <a16:colId xmlns:a16="http://schemas.microsoft.com/office/drawing/2014/main" val="3094302104"/>
                    </a:ext>
                  </a:extLst>
                </a:gridCol>
              </a:tblGrid>
              <a:tr h="708660">
                <a:tc>
                  <a:txBody>
                    <a:bodyPr/>
                    <a:lstStyle/>
                    <a:p>
                      <a:pPr marL="457200" lvl="1" indent="0">
                        <a:buNone/>
                      </a:pPr>
                      <a:r>
                        <a:rPr lang="da-DK" sz="1800" u="none" dirty="0">
                          <a:solidFill>
                            <a:schemeClr val="tx1"/>
                          </a:solidFill>
                        </a:rPr>
                        <a:t>Bedømmelsesgrundlag</a:t>
                      </a:r>
                      <a:endParaRPr lang="da-DK" sz="1800" b="0" u="none" dirty="0">
                        <a:solidFill>
                          <a:schemeClr val="tx1"/>
                        </a:solidFill>
                      </a:endParaRPr>
                    </a:p>
                  </a:txBody>
                  <a:tcPr marL="68580" marR="68580" marT="34290" marB="34290">
                    <a:gradFill flip="none" rotWithShape="1">
                      <a:gsLst>
                        <a:gs pos="0">
                          <a:srgbClr val="25A05A">
                            <a:tint val="66000"/>
                            <a:satMod val="160000"/>
                          </a:srgbClr>
                        </a:gs>
                        <a:gs pos="74000">
                          <a:srgbClr val="25A05A">
                            <a:tint val="44500"/>
                            <a:satMod val="160000"/>
                          </a:srgbClr>
                        </a:gs>
                        <a:gs pos="100000">
                          <a:srgbClr val="25A05A">
                            <a:tint val="23500"/>
                            <a:satMod val="160000"/>
                          </a:srgbClr>
                        </a:gs>
                      </a:gsLst>
                      <a:path path="circle">
                        <a:fillToRect l="100000" t="100000"/>
                      </a:path>
                      <a:tileRect r="-100000" b="-100000"/>
                    </a:gradFill>
                  </a:tcPr>
                </a:tc>
                <a:tc>
                  <a:txBody>
                    <a:bodyPr/>
                    <a:lstStyle/>
                    <a:p>
                      <a:r>
                        <a:rPr lang="da-DK" sz="1800" u="none" dirty="0">
                          <a:solidFill>
                            <a:schemeClr val="tx1"/>
                          </a:solidFill>
                        </a:rPr>
                        <a:t>Eksaminationsgrundlag</a:t>
                      </a:r>
                      <a:endParaRPr lang="da-DK" sz="1800" b="0" u="none" dirty="0">
                        <a:solidFill>
                          <a:schemeClr val="tx1"/>
                        </a:solidFill>
                      </a:endParaRPr>
                    </a:p>
                  </a:txBody>
                  <a:tcPr marL="68580" marR="68580" marT="34290" marB="34290">
                    <a:gradFill flip="none" rotWithShape="1">
                      <a:gsLst>
                        <a:gs pos="0">
                          <a:srgbClr val="25A05A">
                            <a:tint val="66000"/>
                            <a:satMod val="160000"/>
                          </a:srgbClr>
                        </a:gs>
                        <a:gs pos="50000">
                          <a:srgbClr val="25A05A">
                            <a:tint val="44500"/>
                            <a:satMod val="160000"/>
                          </a:srgbClr>
                        </a:gs>
                        <a:gs pos="100000">
                          <a:srgbClr val="25A05A">
                            <a:tint val="23500"/>
                            <a:satMod val="160000"/>
                          </a:srgbClr>
                        </a:gs>
                      </a:gsLst>
                      <a:path path="circle">
                        <a:fillToRect l="100000" t="100000"/>
                      </a:path>
                      <a:tileRect r="-100000" b="-100000"/>
                    </a:gradFill>
                  </a:tcPr>
                </a:tc>
                <a:extLst>
                  <a:ext uri="{0D108BD9-81ED-4DB2-BD59-A6C34878D82A}">
                    <a16:rowId xmlns:a16="http://schemas.microsoft.com/office/drawing/2014/main" val="2348397540"/>
                  </a:ext>
                </a:extLst>
              </a:tr>
              <a:tr h="1165860">
                <a:tc>
                  <a:txBody>
                    <a:bodyPr/>
                    <a:lstStyle/>
                    <a:p>
                      <a:pPr lvl="1">
                        <a:buFontTx/>
                        <a:buNone/>
                      </a:pPr>
                      <a:r>
                        <a:rPr lang="da-DK" sz="1800" dirty="0"/>
                        <a:t>Elevens præsentation af et evt. projekt, og den efterfølgende eksamination</a:t>
                      </a:r>
                    </a:p>
                  </a:txBody>
                  <a:tcPr marL="68580" marR="68580" marT="34290" marB="34290">
                    <a:gradFill flip="none" rotWithShape="1">
                      <a:gsLst>
                        <a:gs pos="0">
                          <a:srgbClr val="25A05A">
                            <a:tint val="66000"/>
                            <a:satMod val="160000"/>
                          </a:srgbClr>
                        </a:gs>
                        <a:gs pos="50000">
                          <a:srgbClr val="25A05A">
                            <a:tint val="44500"/>
                            <a:satMod val="160000"/>
                          </a:srgbClr>
                        </a:gs>
                        <a:gs pos="100000">
                          <a:srgbClr val="25A05A">
                            <a:tint val="23500"/>
                            <a:satMod val="160000"/>
                          </a:srgbClr>
                        </a:gs>
                      </a:gsLst>
                      <a:path path="circle">
                        <a:fillToRect l="100000" t="100000"/>
                      </a:path>
                      <a:tileRect r="-100000" b="-10000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t>Elevens dokumentation af arbejdsopgaven, udarbejdet i fagprøveugen</a:t>
                      </a:r>
                    </a:p>
                    <a:p>
                      <a:endParaRPr lang="da-DK" sz="1800" dirty="0"/>
                    </a:p>
                  </a:txBody>
                  <a:tcPr marL="68580" marR="68580" marT="34290" marB="34290">
                    <a:gradFill flip="none" rotWithShape="1">
                      <a:gsLst>
                        <a:gs pos="0">
                          <a:srgbClr val="25A05A">
                            <a:tint val="66000"/>
                            <a:satMod val="160000"/>
                          </a:srgbClr>
                        </a:gs>
                        <a:gs pos="50000">
                          <a:srgbClr val="25A05A">
                            <a:tint val="44500"/>
                            <a:satMod val="160000"/>
                          </a:srgbClr>
                        </a:gs>
                        <a:gs pos="100000">
                          <a:srgbClr val="25A05A">
                            <a:tint val="23500"/>
                            <a:satMod val="160000"/>
                          </a:srgbClr>
                        </a:gs>
                      </a:gsLst>
                      <a:path path="circle">
                        <a:fillToRect l="100000" t="100000"/>
                      </a:path>
                      <a:tileRect r="-100000" b="-100000"/>
                    </a:gradFill>
                  </a:tcPr>
                </a:tc>
                <a:extLst>
                  <a:ext uri="{0D108BD9-81ED-4DB2-BD59-A6C34878D82A}">
                    <a16:rowId xmlns:a16="http://schemas.microsoft.com/office/drawing/2014/main" val="180417911"/>
                  </a:ext>
                </a:extLst>
              </a:tr>
            </a:tbl>
          </a:graphicData>
        </a:graphic>
      </p:graphicFrame>
    </p:spTree>
    <p:extLst>
      <p:ext uri="{BB962C8B-B14F-4D97-AF65-F5344CB8AC3E}">
        <p14:creationId xmlns:p14="http://schemas.microsoft.com/office/powerpoint/2010/main" val="1310444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solidFill>
        </p:spPr>
        <p:txBody>
          <a:bodyPr/>
          <a:lstStyle/>
          <a:p>
            <a:r>
              <a:rPr lang="da-DK" dirty="0"/>
              <a:t>Metodeafsnittet opdeles i 2 dele</a:t>
            </a:r>
          </a:p>
        </p:txBody>
      </p:sp>
      <p:sp>
        <p:nvSpPr>
          <p:cNvPr id="3" name="Pladsholder til indhold 2"/>
          <p:cNvSpPr>
            <a:spLocks noGrp="1"/>
          </p:cNvSpPr>
          <p:nvPr>
            <p:ph idx="1"/>
          </p:nvPr>
        </p:nvSpPr>
        <p:spPr/>
        <p:txBody>
          <a:bodyPr/>
          <a:lstStyle/>
          <a:p>
            <a:r>
              <a:rPr lang="da-DK" dirty="0"/>
              <a:t>2: Teoripræsentation</a:t>
            </a:r>
          </a:p>
          <a:p>
            <a:endParaRPr lang="da-DK" dirty="0"/>
          </a:p>
          <a:p>
            <a:endParaRPr lang="da-DK" dirty="0"/>
          </a:p>
          <a:p>
            <a:r>
              <a:rPr lang="da-DK" dirty="0"/>
              <a:t>I afsnittet teoripræsentation fortæller du hvilke teorier som du vil gøre brug af for at kunne svare på din problemformulering. </a:t>
            </a:r>
          </a:p>
          <a:p>
            <a:r>
              <a:rPr lang="da-DK" dirty="0"/>
              <a:t>Begrund dit valg.</a:t>
            </a:r>
          </a:p>
          <a:p>
            <a:r>
              <a:rPr lang="da-DK" dirty="0"/>
              <a:t>Husk teori kritik</a:t>
            </a:r>
          </a:p>
        </p:txBody>
      </p:sp>
    </p:spTree>
    <p:extLst>
      <p:ext uri="{BB962C8B-B14F-4D97-AF65-F5344CB8AC3E}">
        <p14:creationId xmlns:p14="http://schemas.microsoft.com/office/powerpoint/2010/main" val="360917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Vigtigt…… </a:t>
            </a:r>
          </a:p>
        </p:txBody>
      </p:sp>
      <p:sp>
        <p:nvSpPr>
          <p:cNvPr id="3" name="Pladsholder til indhold 2"/>
          <p:cNvSpPr>
            <a:spLocks noGrp="1"/>
          </p:cNvSpPr>
          <p:nvPr>
            <p:ph idx="1"/>
          </p:nvPr>
        </p:nvSpPr>
        <p:spPr/>
        <p:txBody>
          <a:bodyPr>
            <a:normAutofit/>
          </a:bodyPr>
          <a:lstStyle/>
          <a:p>
            <a:pPr marL="0" indent="0">
              <a:buNone/>
            </a:pPr>
            <a:r>
              <a:rPr lang="da-DK" dirty="0"/>
              <a:t>Du skal vide at:</a:t>
            </a:r>
          </a:p>
          <a:p>
            <a:pPr marL="0" indent="0">
              <a:buNone/>
            </a:pPr>
            <a:endParaRPr lang="da-DK" dirty="0"/>
          </a:p>
          <a:p>
            <a:pPr marL="0" indent="0">
              <a:buNone/>
            </a:pPr>
            <a:r>
              <a:rPr lang="da-DK" dirty="0"/>
              <a:t>… du ikke kan konkludere uden ikke at analysere.</a:t>
            </a:r>
          </a:p>
          <a:p>
            <a:pPr marL="0" indent="0">
              <a:buNone/>
            </a:pPr>
            <a:endParaRPr lang="da-DK" dirty="0"/>
          </a:p>
          <a:p>
            <a:pPr marL="0" indent="0">
              <a:buNone/>
            </a:pPr>
            <a:r>
              <a:rPr lang="da-DK" dirty="0"/>
              <a:t>Så husk:</a:t>
            </a:r>
          </a:p>
          <a:p>
            <a:pPr marL="0" indent="0" algn="ctr">
              <a:buNone/>
            </a:pPr>
            <a:r>
              <a:rPr lang="da-DK" sz="6000" dirty="0"/>
              <a:t>”Hvorfor ? – fordi……”</a:t>
            </a:r>
          </a:p>
          <a:p>
            <a:pPr marL="0" indent="0">
              <a:buNone/>
            </a:pPr>
            <a:endParaRPr lang="da-DK" dirty="0"/>
          </a:p>
        </p:txBody>
      </p:sp>
    </p:spTree>
    <p:extLst>
      <p:ext uri="{BB962C8B-B14F-4D97-AF65-F5344CB8AC3E}">
        <p14:creationId xmlns:p14="http://schemas.microsoft.com/office/powerpoint/2010/main" val="528759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Analyse</a:t>
            </a:r>
          </a:p>
        </p:txBody>
      </p:sp>
      <p:sp>
        <p:nvSpPr>
          <p:cNvPr id="3" name="Pladsholder til indhold 2"/>
          <p:cNvSpPr>
            <a:spLocks noGrp="1"/>
          </p:cNvSpPr>
          <p:nvPr>
            <p:ph idx="1"/>
          </p:nvPr>
        </p:nvSpPr>
        <p:spPr/>
        <p:txBody>
          <a:bodyPr>
            <a:normAutofit lnSpcReduction="10000"/>
          </a:bodyPr>
          <a:lstStyle/>
          <a:p>
            <a:r>
              <a:rPr lang="da-DK" dirty="0"/>
              <a:t>I dette afsnit skal du ud fra de data og teorier du har brugt – begynde at diskutere hvad der kunne være interessant at tage med i dine overvejelser – for at finde en løsning på din problemstilling</a:t>
            </a:r>
          </a:p>
          <a:p>
            <a:r>
              <a:rPr lang="da-DK" dirty="0"/>
              <a:t>Her har du f.eks. Mulighed for at diskutere, hvilke svar der er kommet på et spørgeskema som du har sendt ud. Måske er svarerne ikke hvad du egentlig havde forventet at høre. Og hvad vil du så gøre?</a:t>
            </a:r>
          </a:p>
          <a:p>
            <a:r>
              <a:rPr lang="da-DK" dirty="0"/>
              <a:t>Du har været igennem nogle udvalgte teorier som har givet dig en spændende indgangsvinkel på noget som egentlig vil have indflydelse på din konklusion</a:t>
            </a:r>
          </a:p>
          <a:p>
            <a:r>
              <a:rPr lang="da-DK" b="1" dirty="0">
                <a:solidFill>
                  <a:srgbClr val="FF0000"/>
                </a:solidFill>
              </a:rPr>
              <a:t>DET ER VIGTIGT, AT DU I ANALYSEN IKKE KONKLUDERE… DU SKAL DISKUTERE OG VÆRE OBJEKTIV. DU SKAL FØRST KONKLUDERE I NÆSTE AFSNIT – NEMLIG I KONKLUSIONEN</a:t>
            </a:r>
          </a:p>
          <a:p>
            <a:endParaRPr lang="da-DK" dirty="0"/>
          </a:p>
        </p:txBody>
      </p:sp>
    </p:spTree>
    <p:extLst>
      <p:ext uri="{BB962C8B-B14F-4D97-AF65-F5344CB8AC3E}">
        <p14:creationId xmlns:p14="http://schemas.microsoft.com/office/powerpoint/2010/main" val="4062467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kONKLUSION</a:t>
            </a:r>
            <a:endParaRPr lang="da-DK" dirty="0"/>
          </a:p>
        </p:txBody>
      </p:sp>
      <p:sp>
        <p:nvSpPr>
          <p:cNvPr id="3" name="Pladsholder til indhold 2"/>
          <p:cNvSpPr>
            <a:spLocks noGrp="1"/>
          </p:cNvSpPr>
          <p:nvPr>
            <p:ph idx="1"/>
          </p:nvPr>
        </p:nvSpPr>
        <p:spPr/>
        <p:txBody>
          <a:bodyPr/>
          <a:lstStyle/>
          <a:p>
            <a:r>
              <a:rPr lang="da-DK" dirty="0"/>
              <a:t>Nu skal du konkludere.</a:t>
            </a:r>
          </a:p>
          <a:p>
            <a:r>
              <a:rPr lang="da-DK" dirty="0"/>
              <a:t>Hvad er du kommet frem til i dit arbejde med opgaven?</a:t>
            </a:r>
          </a:p>
          <a:p>
            <a:r>
              <a:rPr lang="da-DK" dirty="0"/>
              <a:t>Har den givet dig et svar på din problemformulering eller hvad er gået godt eller dårligt</a:t>
            </a:r>
          </a:p>
          <a:p>
            <a:r>
              <a:rPr lang="da-DK" dirty="0"/>
              <a:t>Det er vigtigt at du drager så mange vinkler ind som muligt – for at svare på din opgave</a:t>
            </a:r>
          </a:p>
          <a:p>
            <a:r>
              <a:rPr lang="da-DK" dirty="0">
                <a:solidFill>
                  <a:srgbClr val="FF0000"/>
                </a:solidFill>
              </a:rPr>
              <a:t>Husk – du kan ikke konkludere hvis du ikke har analyseret</a:t>
            </a:r>
          </a:p>
        </p:txBody>
      </p:sp>
    </p:spTree>
    <p:extLst>
      <p:ext uri="{BB962C8B-B14F-4D97-AF65-F5344CB8AC3E}">
        <p14:creationId xmlns:p14="http://schemas.microsoft.com/office/powerpoint/2010/main" val="2346830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Begrebsafklaring</a:t>
            </a:r>
          </a:p>
        </p:txBody>
      </p:sp>
      <p:sp>
        <p:nvSpPr>
          <p:cNvPr id="3" name="Pladsholder til indhold 2"/>
          <p:cNvSpPr>
            <a:spLocks noGrp="1"/>
          </p:cNvSpPr>
          <p:nvPr>
            <p:ph idx="1"/>
          </p:nvPr>
        </p:nvSpPr>
        <p:spPr/>
        <p:txBody>
          <a:bodyPr/>
          <a:lstStyle/>
          <a:p>
            <a:r>
              <a:rPr lang="da-DK" dirty="0"/>
              <a:t>Tag hensyn til læseren!</a:t>
            </a:r>
          </a:p>
          <a:p>
            <a:r>
              <a:rPr lang="da-DK" dirty="0"/>
              <a:t>Det kan være svært for en læser, at ”tyde” forkortelser på tekniske ord eller begreber som I bruger ude i din organisation. Lav derfor en begrebsafklaring så læseren kan forstå, hvad der står.</a:t>
            </a:r>
          </a:p>
          <a:p>
            <a:endParaRPr lang="da-DK" dirty="0"/>
          </a:p>
        </p:txBody>
      </p:sp>
      <p:pic>
        <p:nvPicPr>
          <p:cNvPr id="4" name="Billede 3"/>
          <p:cNvPicPr>
            <a:picLocks noChangeAspect="1"/>
          </p:cNvPicPr>
          <p:nvPr/>
        </p:nvPicPr>
        <p:blipFill>
          <a:blip r:embed="rId2"/>
          <a:stretch>
            <a:fillRect/>
          </a:stretch>
        </p:blipFill>
        <p:spPr>
          <a:xfrm>
            <a:off x="5162982" y="3521219"/>
            <a:ext cx="2143125" cy="2143125"/>
          </a:xfrm>
          <a:prstGeom prst="rect">
            <a:avLst/>
          </a:prstGeom>
        </p:spPr>
      </p:pic>
    </p:spTree>
    <p:extLst>
      <p:ext uri="{BB962C8B-B14F-4D97-AF65-F5344CB8AC3E}">
        <p14:creationId xmlns:p14="http://schemas.microsoft.com/office/powerpoint/2010/main" val="3406696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solidFill>
        </p:spPr>
        <p:txBody>
          <a:bodyPr/>
          <a:lstStyle/>
          <a:p>
            <a:r>
              <a:rPr lang="da-DK" dirty="0"/>
              <a:t>Litteraturhenvisninger</a:t>
            </a:r>
          </a:p>
        </p:txBody>
      </p:sp>
      <p:sp>
        <p:nvSpPr>
          <p:cNvPr id="3" name="Pladsholder til indhold 2"/>
          <p:cNvSpPr>
            <a:spLocks noGrp="1"/>
          </p:cNvSpPr>
          <p:nvPr>
            <p:ph idx="1"/>
          </p:nvPr>
        </p:nvSpPr>
        <p:spPr/>
        <p:txBody>
          <a:bodyPr/>
          <a:lstStyle/>
          <a:p>
            <a:r>
              <a:rPr lang="da-DK" dirty="0"/>
              <a:t>Litteraturhenvisninger i teksten skal være tydelige. Det skal tydeligt fremgå, hvornår det er litteratur, du citerer eller refererer, og hvornår det er dig selv, der er forfatter. Brug gerne fodnoter. </a:t>
            </a:r>
          </a:p>
          <a:p>
            <a:r>
              <a:rPr lang="da-DK" dirty="0"/>
              <a:t>Indholdsdelen bør indeholde en analyse, der foretages på baggrund af teori og dine undersøgelser. </a:t>
            </a:r>
          </a:p>
        </p:txBody>
      </p:sp>
    </p:spTree>
    <p:extLst>
      <p:ext uri="{BB962C8B-B14F-4D97-AF65-F5344CB8AC3E}">
        <p14:creationId xmlns:p14="http://schemas.microsoft.com/office/powerpoint/2010/main" val="1336533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solidFill>
        </p:spPr>
        <p:txBody>
          <a:bodyPr/>
          <a:lstStyle/>
          <a:p>
            <a:r>
              <a:rPr lang="da-DK" dirty="0"/>
              <a:t>Litteraturliste</a:t>
            </a:r>
          </a:p>
        </p:txBody>
      </p:sp>
      <p:sp>
        <p:nvSpPr>
          <p:cNvPr id="3" name="Pladsholder til indhold 2"/>
          <p:cNvSpPr>
            <a:spLocks noGrp="1"/>
          </p:cNvSpPr>
          <p:nvPr>
            <p:ph idx="1"/>
          </p:nvPr>
        </p:nvSpPr>
        <p:spPr/>
        <p:txBody>
          <a:bodyPr/>
          <a:lstStyle/>
          <a:p>
            <a:r>
              <a:rPr lang="da-DK" b="1" dirty="0"/>
              <a:t>Litteraturliste </a:t>
            </a:r>
          </a:p>
          <a:p>
            <a:r>
              <a:rPr lang="da-DK" dirty="0"/>
              <a:t>Der opgives kun hele kapitler - ikke enkelt-sider.</a:t>
            </a:r>
          </a:p>
          <a:p>
            <a:pPr marL="0" indent="0">
              <a:buNone/>
            </a:pPr>
            <a:r>
              <a:rPr lang="da-DK" dirty="0"/>
              <a:t> </a:t>
            </a:r>
          </a:p>
          <a:p>
            <a:r>
              <a:rPr lang="da-DK" dirty="0"/>
              <a:t>Kan evt. opdeles i anvendt litteratur og baggrundslitteratur. </a:t>
            </a:r>
          </a:p>
          <a:p>
            <a:endParaRPr lang="da-DK" dirty="0"/>
          </a:p>
          <a:p>
            <a:r>
              <a:rPr lang="da-DK" dirty="0"/>
              <a:t>Forfatternavn(e), titel, udgave, forlag og udgivelsesår skal fremgå. F.eks.: </a:t>
            </a:r>
          </a:p>
          <a:p>
            <a:pPr lvl="1"/>
            <a:r>
              <a:rPr lang="da-DK" dirty="0"/>
              <a:t>(</a:t>
            </a:r>
            <a:r>
              <a:rPr lang="da-DK" dirty="0" err="1"/>
              <a:t>Bavnsgaard</a:t>
            </a:r>
            <a:r>
              <a:rPr lang="da-DK" dirty="0"/>
              <a:t>, Projektskrivning, 2. udgave, </a:t>
            </a:r>
            <a:r>
              <a:rPr lang="da-DK" dirty="0" err="1"/>
              <a:t>Dafolo</a:t>
            </a:r>
            <a:r>
              <a:rPr lang="da-DK" dirty="0"/>
              <a:t>, 2001, kapitel 1). </a:t>
            </a:r>
          </a:p>
        </p:txBody>
      </p:sp>
    </p:spTree>
    <p:extLst>
      <p:ext uri="{BB962C8B-B14F-4D97-AF65-F5344CB8AC3E}">
        <p14:creationId xmlns:p14="http://schemas.microsoft.com/office/powerpoint/2010/main" val="349686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0000"/>
          </a:solidFill>
        </p:spPr>
        <p:txBody>
          <a:bodyPr/>
          <a:lstStyle/>
          <a:p>
            <a:r>
              <a:rPr lang="da-DK" dirty="0"/>
              <a:t>Bilag</a:t>
            </a:r>
          </a:p>
        </p:txBody>
      </p:sp>
      <p:sp>
        <p:nvSpPr>
          <p:cNvPr id="3" name="Pladsholder til indhold 2"/>
          <p:cNvSpPr>
            <a:spLocks noGrp="1"/>
          </p:cNvSpPr>
          <p:nvPr>
            <p:ph idx="1"/>
          </p:nvPr>
        </p:nvSpPr>
        <p:spPr>
          <a:xfrm>
            <a:off x="628650" y="1138844"/>
            <a:ext cx="7886700" cy="5038119"/>
          </a:xfrm>
        </p:spPr>
        <p:txBody>
          <a:bodyPr>
            <a:normAutofit fontScale="92500" lnSpcReduction="20000"/>
          </a:bodyPr>
          <a:lstStyle/>
          <a:p>
            <a:r>
              <a:rPr lang="da-DK" b="1" dirty="0"/>
              <a:t>Bilag</a:t>
            </a:r>
          </a:p>
          <a:p>
            <a:r>
              <a:rPr lang="da-DK" dirty="0"/>
              <a:t>Hvis der anvendes bilag, skal der være en bilagsfortegnelse. </a:t>
            </a:r>
          </a:p>
          <a:p>
            <a:endParaRPr lang="da-DK" dirty="0"/>
          </a:p>
          <a:p>
            <a:r>
              <a:rPr lang="da-DK" dirty="0"/>
              <a:t>Et bilag er berettiget, hvis det uddyber forståelsen af det læste væsentligt. </a:t>
            </a:r>
          </a:p>
          <a:p>
            <a:endParaRPr lang="da-DK" dirty="0"/>
          </a:p>
          <a:p>
            <a:r>
              <a:rPr lang="da-DK" dirty="0"/>
              <a:t>Bilag kan også være tabeller og statistiker, der underbygger det materiale, der er anvendt i opgaven.</a:t>
            </a:r>
          </a:p>
          <a:p>
            <a:endParaRPr lang="da-DK" dirty="0"/>
          </a:p>
          <a:p>
            <a:r>
              <a:rPr lang="da-DK" dirty="0"/>
              <a:t>Materiale fra Internettet skal vedlægges som bilag – med datoangivelse! </a:t>
            </a:r>
          </a:p>
          <a:p>
            <a:endParaRPr lang="da-DK" dirty="0"/>
          </a:p>
          <a:p>
            <a:r>
              <a:rPr lang="da-DK" dirty="0"/>
              <a:t>Bilag nummereres a, b, c, eller I, II, III eller 1,2,3 eller lignende </a:t>
            </a:r>
          </a:p>
          <a:p>
            <a:endParaRPr lang="da-DK" dirty="0"/>
          </a:p>
          <a:p>
            <a:r>
              <a:rPr lang="da-DK" b="1" dirty="0"/>
              <a:t>NB! </a:t>
            </a:r>
            <a:r>
              <a:rPr lang="da-DK" dirty="0"/>
              <a:t>Der skal være henvisninger i teksten til alle bilag. Ellers har de ingen relevans! </a:t>
            </a:r>
          </a:p>
        </p:txBody>
      </p:sp>
    </p:spTree>
    <p:extLst>
      <p:ext uri="{BB962C8B-B14F-4D97-AF65-F5344CB8AC3E}">
        <p14:creationId xmlns:p14="http://schemas.microsoft.com/office/powerpoint/2010/main" val="2004210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Eksamen</a:t>
            </a:r>
          </a:p>
        </p:txBody>
      </p:sp>
      <p:sp>
        <p:nvSpPr>
          <p:cNvPr id="3" name="Pladsholder til indhold 2"/>
          <p:cNvSpPr>
            <a:spLocks noGrp="1"/>
          </p:cNvSpPr>
          <p:nvPr>
            <p:ph idx="1"/>
          </p:nvPr>
        </p:nvSpPr>
        <p:spPr/>
        <p:txBody>
          <a:bodyPr>
            <a:normAutofit fontScale="92500"/>
          </a:bodyPr>
          <a:lstStyle/>
          <a:p>
            <a:r>
              <a:rPr lang="da-DK" b="1" dirty="0"/>
              <a:t>Eksamen </a:t>
            </a:r>
          </a:p>
          <a:p>
            <a:r>
              <a:rPr lang="da-DK" dirty="0"/>
              <a:t>Der afholdes mundtlig eksamen. </a:t>
            </a:r>
          </a:p>
          <a:p>
            <a:endParaRPr lang="da-DK" dirty="0"/>
          </a:p>
          <a:p>
            <a:r>
              <a:rPr lang="da-DK" dirty="0"/>
              <a:t>Eksamen har en varighed på 30 min. inklusiv votering.</a:t>
            </a:r>
          </a:p>
          <a:p>
            <a:pPr marL="0" indent="0">
              <a:buNone/>
            </a:pPr>
            <a:r>
              <a:rPr lang="da-DK" dirty="0"/>
              <a:t> </a:t>
            </a:r>
          </a:p>
          <a:p>
            <a:r>
              <a:rPr lang="da-DK" dirty="0"/>
              <a:t>De første ca. 10-15 min. skal eleven selv fremlægge. </a:t>
            </a:r>
          </a:p>
          <a:p>
            <a:r>
              <a:rPr lang="da-DK" dirty="0"/>
              <a:t>Du vil på dit 3. skoleophold få de ”Redaktionelle retningslinjer” – som er en udførlig informationsskrivelse vedr. eksamen.</a:t>
            </a:r>
          </a:p>
          <a:p>
            <a:pPr marL="0" indent="0">
              <a:buNone/>
            </a:pPr>
            <a:endParaRPr lang="da-DK" dirty="0"/>
          </a:p>
          <a:p>
            <a:pPr marL="0" indent="0">
              <a:buNone/>
            </a:pPr>
            <a:r>
              <a:rPr lang="da-DK" dirty="0"/>
              <a:t> </a:t>
            </a:r>
          </a:p>
          <a:p>
            <a:r>
              <a:rPr lang="da-DK" dirty="0"/>
              <a:t>Censorkorpset består af erfarne ledere fra erhvervslivet. </a:t>
            </a:r>
          </a:p>
        </p:txBody>
      </p:sp>
    </p:spTree>
    <p:extLst>
      <p:ext uri="{BB962C8B-B14F-4D97-AF65-F5344CB8AC3E}">
        <p14:creationId xmlns:p14="http://schemas.microsoft.com/office/powerpoint/2010/main" val="218179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Eksamen videre….</a:t>
            </a:r>
          </a:p>
        </p:txBody>
      </p:sp>
      <p:sp>
        <p:nvSpPr>
          <p:cNvPr id="3" name="Pladsholder til indhold 2"/>
          <p:cNvSpPr>
            <a:spLocks noGrp="1"/>
          </p:cNvSpPr>
          <p:nvPr>
            <p:ph idx="1"/>
          </p:nvPr>
        </p:nvSpPr>
        <p:spPr/>
        <p:txBody>
          <a:bodyPr>
            <a:normAutofit/>
          </a:bodyPr>
          <a:lstStyle/>
          <a:p>
            <a:r>
              <a:rPr lang="da-DK" b="1" dirty="0"/>
              <a:t>Bedømmelse </a:t>
            </a:r>
          </a:p>
          <a:p>
            <a:r>
              <a:rPr lang="da-DK" dirty="0"/>
              <a:t>Karakteren gives ud fra en helhedsvurdering af elevens generelle, personlige og faglige kvalifikationer på grundlag den samtale, der gennemføres med eleven ved den mundtlige eksamination. </a:t>
            </a:r>
          </a:p>
          <a:p>
            <a:r>
              <a:rPr lang="da-DK" dirty="0"/>
              <a:t>Det er vigtigt, at eleven har opnået forståelse for den vekselvirkning mellem praktik og teori</a:t>
            </a:r>
          </a:p>
          <a:p>
            <a:endParaRPr lang="da-DK" dirty="0"/>
          </a:p>
          <a:p>
            <a:pPr lvl="1"/>
            <a:r>
              <a:rPr lang="da-DK" dirty="0"/>
              <a:t> </a:t>
            </a:r>
            <a:r>
              <a:rPr lang="da-DK" b="1" dirty="0"/>
              <a:t>Ved generelle kvalifikationer menes </a:t>
            </a:r>
          </a:p>
          <a:p>
            <a:pPr lvl="1"/>
            <a:r>
              <a:rPr lang="da-DK" dirty="0"/>
              <a:t> Personlige kvalifikationer </a:t>
            </a:r>
          </a:p>
          <a:p>
            <a:pPr lvl="1"/>
            <a:r>
              <a:rPr lang="da-DK" dirty="0"/>
              <a:t> Kommunikative og teknologiske kvalifikationer </a:t>
            </a:r>
          </a:p>
          <a:p>
            <a:pPr lvl="1"/>
            <a:r>
              <a:rPr lang="da-DK" dirty="0"/>
              <a:t> Internationale og kulturelle kvalifikationer </a:t>
            </a:r>
          </a:p>
          <a:p>
            <a:pPr lvl="1"/>
            <a:r>
              <a:rPr lang="da-DK" dirty="0"/>
              <a:t> Samfundsmæssige kvalifikationer </a:t>
            </a:r>
          </a:p>
          <a:p>
            <a:endParaRPr lang="da-DK" dirty="0"/>
          </a:p>
        </p:txBody>
      </p:sp>
    </p:spTree>
    <p:extLst>
      <p:ext uri="{BB962C8B-B14F-4D97-AF65-F5344CB8AC3E}">
        <p14:creationId xmlns:p14="http://schemas.microsoft.com/office/powerpoint/2010/main" val="331658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08F2F-61EB-46FA-950C-D8F35100641C}"/>
              </a:ext>
            </a:extLst>
          </p:cNvPr>
          <p:cNvSpPr>
            <a:spLocks noGrp="1"/>
          </p:cNvSpPr>
          <p:nvPr>
            <p:ph type="ctrTitle"/>
          </p:nvPr>
        </p:nvSpPr>
        <p:spPr/>
        <p:txBody>
          <a:bodyPr>
            <a:normAutofit fontScale="90000"/>
          </a:bodyPr>
          <a:lstStyle/>
          <a:p>
            <a:r>
              <a:rPr lang="da-DK" dirty="0"/>
              <a:t>Bedømmelseskriterier – i dag </a:t>
            </a:r>
          </a:p>
        </p:txBody>
      </p:sp>
      <p:sp>
        <p:nvSpPr>
          <p:cNvPr id="3" name="Pladsholder til dato 2">
            <a:extLst>
              <a:ext uri="{FF2B5EF4-FFF2-40B4-BE49-F238E27FC236}">
                <a16:creationId xmlns:a16="http://schemas.microsoft.com/office/drawing/2014/main" id="{61B6F249-1966-4E37-A5D6-A8A5E03401DD}"/>
              </a:ext>
            </a:extLst>
          </p:cNvPr>
          <p:cNvSpPr>
            <a:spLocks noGrp="1"/>
          </p:cNvSpPr>
          <p:nvPr>
            <p:ph type="dt" sz="half" idx="10"/>
          </p:nvPr>
        </p:nvSpPr>
        <p:spPr/>
        <p:txBody>
          <a:bodyPr/>
          <a:lstStyle/>
          <a:p>
            <a:r>
              <a:rPr lang="da-DK"/>
              <a:t>12. januar 2018</a:t>
            </a:r>
            <a:endParaRPr lang="da-DK" dirty="0"/>
          </a:p>
        </p:txBody>
      </p:sp>
      <p:sp>
        <p:nvSpPr>
          <p:cNvPr id="4" name="Pladsholder til sidefod 3">
            <a:extLst>
              <a:ext uri="{FF2B5EF4-FFF2-40B4-BE49-F238E27FC236}">
                <a16:creationId xmlns:a16="http://schemas.microsoft.com/office/drawing/2014/main" id="{760FFF9C-762C-47E3-8D57-99360EC7D0F1}"/>
              </a:ext>
            </a:extLst>
          </p:cNvPr>
          <p:cNvSpPr>
            <a:spLocks noGrp="1"/>
          </p:cNvSpPr>
          <p:nvPr>
            <p:ph type="ftr" sz="quarter" idx="11"/>
          </p:nvPr>
        </p:nvSpPr>
        <p:spPr/>
        <p:txBody>
          <a:bodyPr/>
          <a:lstStyle/>
          <a:p>
            <a:r>
              <a:rPr lang="da-DK"/>
              <a:t>Netværksmøde, Tradium</a:t>
            </a:r>
            <a:endParaRPr lang="da-DK" dirty="0"/>
          </a:p>
        </p:txBody>
      </p:sp>
      <p:sp>
        <p:nvSpPr>
          <p:cNvPr id="5" name="Pladsholder til slidenummer 4">
            <a:extLst>
              <a:ext uri="{FF2B5EF4-FFF2-40B4-BE49-F238E27FC236}">
                <a16:creationId xmlns:a16="http://schemas.microsoft.com/office/drawing/2014/main" id="{31A5B1F1-1516-42CF-8F90-B94F5948E812}"/>
              </a:ext>
            </a:extLst>
          </p:cNvPr>
          <p:cNvSpPr>
            <a:spLocks noGrp="1"/>
          </p:cNvSpPr>
          <p:nvPr>
            <p:ph type="sldNum" sz="quarter" idx="12"/>
          </p:nvPr>
        </p:nvSpPr>
        <p:spPr/>
        <p:txBody>
          <a:bodyPr/>
          <a:lstStyle/>
          <a:p>
            <a:fld id="{FD945FB1-3A11-4D04-B6C6-209C13F16512}" type="slidenum">
              <a:rPr lang="da-DK" smtClean="0"/>
              <a:t>5</a:t>
            </a:fld>
            <a:endParaRPr lang="da-DK" dirty="0"/>
          </a:p>
        </p:txBody>
      </p:sp>
      <p:graphicFrame>
        <p:nvGraphicFramePr>
          <p:cNvPr id="7" name="Tabel 6">
            <a:extLst>
              <a:ext uri="{FF2B5EF4-FFF2-40B4-BE49-F238E27FC236}">
                <a16:creationId xmlns:a16="http://schemas.microsoft.com/office/drawing/2014/main" id="{60666E22-73CC-4C77-B72B-EC2C76A06EEC}"/>
              </a:ext>
            </a:extLst>
          </p:cNvPr>
          <p:cNvGraphicFramePr>
            <a:graphicFrameLocks noGrp="1"/>
          </p:cNvGraphicFramePr>
          <p:nvPr>
            <p:extLst/>
          </p:nvPr>
        </p:nvGraphicFramePr>
        <p:xfrm>
          <a:off x="466344" y="2621446"/>
          <a:ext cx="8211312" cy="2514600"/>
        </p:xfrm>
        <a:graphic>
          <a:graphicData uri="http://schemas.openxmlformats.org/drawingml/2006/table">
            <a:tbl>
              <a:tblPr firstRow="1" bandRow="1">
                <a:tableStyleId>{5C22544A-7EE6-4342-B048-85BDC9FD1C3A}</a:tableStyleId>
              </a:tblPr>
              <a:tblGrid>
                <a:gridCol w="521208">
                  <a:extLst>
                    <a:ext uri="{9D8B030D-6E8A-4147-A177-3AD203B41FA5}">
                      <a16:colId xmlns:a16="http://schemas.microsoft.com/office/drawing/2014/main" val="1759604373"/>
                    </a:ext>
                  </a:extLst>
                </a:gridCol>
                <a:gridCol w="7690104">
                  <a:extLst>
                    <a:ext uri="{9D8B030D-6E8A-4147-A177-3AD203B41FA5}">
                      <a16:colId xmlns:a16="http://schemas.microsoft.com/office/drawing/2014/main" val="2189065133"/>
                    </a:ext>
                  </a:extLst>
                </a:gridCol>
              </a:tblGrid>
              <a:tr h="388620">
                <a:tc>
                  <a:txBody>
                    <a:bodyPr/>
                    <a:lstStyle/>
                    <a:p>
                      <a:pPr algn="ctr"/>
                      <a:r>
                        <a:rPr lang="da-DK" sz="1800" b="0" dirty="0">
                          <a:solidFill>
                            <a:schemeClr val="tx1"/>
                          </a:solidFill>
                        </a:rPr>
                        <a:t>1.</a:t>
                      </a:r>
                    </a:p>
                  </a:txBody>
                  <a:tcPr marL="68580" marR="68580" marT="34290" marB="34290">
                    <a:gradFill flip="none" rotWithShape="1">
                      <a:gsLst>
                        <a:gs pos="0">
                          <a:srgbClr val="25A05A">
                            <a:tint val="66000"/>
                            <a:satMod val="160000"/>
                          </a:srgbClr>
                        </a:gs>
                        <a:gs pos="50000">
                          <a:srgbClr val="25A05A">
                            <a:tint val="44500"/>
                            <a:satMod val="160000"/>
                          </a:srgbClr>
                        </a:gs>
                        <a:gs pos="100000">
                          <a:srgbClr val="25A05A">
                            <a:tint val="23500"/>
                            <a:satMod val="160000"/>
                          </a:srgbClr>
                        </a:gs>
                      </a:gsLst>
                      <a:lin ang="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b="0" dirty="0">
                          <a:solidFill>
                            <a:schemeClr val="tx1"/>
                          </a:solidFill>
                        </a:rPr>
                        <a:t>Slutmålene for specialet </a:t>
                      </a:r>
                    </a:p>
                  </a:txBody>
                  <a:tcPr marL="68580" marR="68580" marT="34290" marB="34290">
                    <a:gradFill flip="none" rotWithShape="1">
                      <a:gsLst>
                        <a:gs pos="0">
                          <a:srgbClr val="25A05A">
                            <a:tint val="66000"/>
                            <a:satMod val="160000"/>
                          </a:srgbClr>
                        </a:gs>
                        <a:gs pos="50000">
                          <a:srgbClr val="25A05A">
                            <a:tint val="44500"/>
                            <a:satMod val="160000"/>
                          </a:srgbClr>
                        </a:gs>
                        <a:gs pos="100000">
                          <a:srgbClr val="25A05A">
                            <a:tint val="23500"/>
                            <a:satMod val="160000"/>
                          </a:srgbClr>
                        </a:gs>
                      </a:gsLst>
                      <a:lin ang="0" scaled="1"/>
                      <a:tileRect/>
                    </a:gradFill>
                  </a:tcPr>
                </a:tc>
                <a:extLst>
                  <a:ext uri="{0D108BD9-81ED-4DB2-BD59-A6C34878D82A}">
                    <a16:rowId xmlns:a16="http://schemas.microsoft.com/office/drawing/2014/main" val="3101742890"/>
                  </a:ext>
                </a:extLst>
              </a:tr>
              <a:tr h="708660">
                <a:tc>
                  <a:txBody>
                    <a:bodyPr/>
                    <a:lstStyle/>
                    <a:p>
                      <a:pPr algn="ctr"/>
                      <a:r>
                        <a:rPr lang="da-DK" sz="1800" b="0" dirty="0">
                          <a:solidFill>
                            <a:schemeClr val="tx1"/>
                          </a:solidFill>
                        </a:rPr>
                        <a:t>2.</a:t>
                      </a:r>
                    </a:p>
                  </a:txBody>
                  <a:tcPr marL="68580" marR="68580" marT="34290" marB="34290">
                    <a:gradFill flip="none" rotWithShape="1">
                      <a:gsLst>
                        <a:gs pos="0">
                          <a:srgbClr val="25A05A">
                            <a:tint val="66000"/>
                            <a:satMod val="160000"/>
                          </a:srgbClr>
                        </a:gs>
                        <a:gs pos="50000">
                          <a:srgbClr val="25A05A">
                            <a:tint val="44500"/>
                            <a:satMod val="160000"/>
                          </a:srgbClr>
                        </a:gs>
                        <a:gs pos="100000">
                          <a:srgbClr val="25A05A">
                            <a:tint val="23500"/>
                            <a:satMod val="160000"/>
                          </a:srgbClr>
                        </a:gs>
                      </a:gsLst>
                      <a:lin ang="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b="0" dirty="0">
                          <a:solidFill>
                            <a:schemeClr val="tx1"/>
                          </a:solidFill>
                        </a:rPr>
                        <a:t>Elevens evne til at inddrage både teoretiske og praktiske forhold,</a:t>
                      </a:r>
                    </a:p>
                  </a:txBody>
                  <a:tcPr marL="68580" marR="68580" marT="34290" marB="34290">
                    <a:gradFill flip="none" rotWithShape="1">
                      <a:gsLst>
                        <a:gs pos="0">
                          <a:srgbClr val="25A05A">
                            <a:tint val="66000"/>
                            <a:satMod val="160000"/>
                          </a:srgbClr>
                        </a:gs>
                        <a:gs pos="50000">
                          <a:srgbClr val="25A05A">
                            <a:tint val="44500"/>
                            <a:satMod val="160000"/>
                          </a:srgbClr>
                        </a:gs>
                        <a:gs pos="100000">
                          <a:srgbClr val="25A05A">
                            <a:tint val="23500"/>
                            <a:satMod val="160000"/>
                          </a:srgbClr>
                        </a:gs>
                      </a:gsLst>
                      <a:lin ang="0" scaled="1"/>
                      <a:tileRect/>
                    </a:gradFill>
                  </a:tcPr>
                </a:tc>
                <a:extLst>
                  <a:ext uri="{0D108BD9-81ED-4DB2-BD59-A6C34878D82A}">
                    <a16:rowId xmlns:a16="http://schemas.microsoft.com/office/drawing/2014/main" val="638143579"/>
                  </a:ext>
                </a:extLst>
              </a:tr>
              <a:tr h="708660">
                <a:tc>
                  <a:txBody>
                    <a:bodyPr/>
                    <a:lstStyle/>
                    <a:p>
                      <a:pPr algn="ctr"/>
                      <a:r>
                        <a:rPr lang="da-DK" sz="1800" b="0" dirty="0">
                          <a:solidFill>
                            <a:schemeClr val="tx1"/>
                          </a:solidFill>
                        </a:rPr>
                        <a:t>3.</a:t>
                      </a:r>
                    </a:p>
                  </a:txBody>
                  <a:tcPr marL="68580" marR="68580" marT="34290" marB="34290">
                    <a:gradFill flip="none" rotWithShape="1">
                      <a:gsLst>
                        <a:gs pos="0">
                          <a:srgbClr val="25A05A">
                            <a:tint val="66000"/>
                            <a:satMod val="160000"/>
                          </a:srgbClr>
                        </a:gs>
                        <a:gs pos="50000">
                          <a:srgbClr val="25A05A">
                            <a:tint val="44500"/>
                            <a:satMod val="160000"/>
                          </a:srgbClr>
                        </a:gs>
                        <a:gs pos="100000">
                          <a:srgbClr val="25A05A">
                            <a:tint val="23500"/>
                            <a:satMod val="160000"/>
                          </a:srgbClr>
                        </a:gs>
                      </a:gsLst>
                      <a:lin ang="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b="0" dirty="0">
                          <a:solidFill>
                            <a:schemeClr val="tx1"/>
                          </a:solidFill>
                        </a:rPr>
                        <a:t>Elevens evne til at samarbejde med/informere andre i processen samt </a:t>
                      </a:r>
                    </a:p>
                  </a:txBody>
                  <a:tcPr marL="68580" marR="68580" marT="34290" marB="34290">
                    <a:gradFill flip="none" rotWithShape="1">
                      <a:gsLst>
                        <a:gs pos="0">
                          <a:srgbClr val="25A05A">
                            <a:tint val="66000"/>
                            <a:satMod val="160000"/>
                          </a:srgbClr>
                        </a:gs>
                        <a:gs pos="50000">
                          <a:srgbClr val="25A05A">
                            <a:tint val="44500"/>
                            <a:satMod val="160000"/>
                          </a:srgbClr>
                        </a:gs>
                        <a:gs pos="100000">
                          <a:srgbClr val="25A05A">
                            <a:tint val="23500"/>
                            <a:satMod val="160000"/>
                          </a:srgbClr>
                        </a:gs>
                      </a:gsLst>
                      <a:lin ang="0" scaled="1"/>
                      <a:tileRect/>
                    </a:gradFill>
                  </a:tcPr>
                </a:tc>
                <a:extLst>
                  <a:ext uri="{0D108BD9-81ED-4DB2-BD59-A6C34878D82A}">
                    <a16:rowId xmlns:a16="http://schemas.microsoft.com/office/drawing/2014/main" val="3361369186"/>
                  </a:ext>
                </a:extLst>
              </a:tr>
              <a:tr h="708660">
                <a:tc>
                  <a:txBody>
                    <a:bodyPr/>
                    <a:lstStyle/>
                    <a:p>
                      <a:pPr algn="ctr"/>
                      <a:r>
                        <a:rPr lang="da-DK" sz="1800" b="0" dirty="0">
                          <a:solidFill>
                            <a:schemeClr val="tx1"/>
                          </a:solidFill>
                        </a:rPr>
                        <a:t>4.</a:t>
                      </a:r>
                    </a:p>
                  </a:txBody>
                  <a:tcPr marL="68580" marR="68580" marT="34290" marB="34290">
                    <a:gradFill flip="none" rotWithShape="1">
                      <a:gsLst>
                        <a:gs pos="0">
                          <a:srgbClr val="25A05A">
                            <a:tint val="66000"/>
                            <a:satMod val="160000"/>
                          </a:srgbClr>
                        </a:gs>
                        <a:gs pos="50000">
                          <a:srgbClr val="25A05A">
                            <a:tint val="44500"/>
                            <a:satMod val="160000"/>
                          </a:srgbClr>
                        </a:gs>
                        <a:gs pos="100000">
                          <a:srgbClr val="25A05A">
                            <a:tint val="23500"/>
                            <a:satMod val="160000"/>
                          </a:srgbClr>
                        </a:gs>
                      </a:gsLst>
                      <a:lin ang="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100" b="0" dirty="0">
                          <a:solidFill>
                            <a:schemeClr val="tx1"/>
                          </a:solidFill>
                        </a:rPr>
                        <a:t>Elevens evne til at evaluere egen indsats i forhold til de fastsatte mål for opgaven</a:t>
                      </a:r>
                    </a:p>
                  </a:txBody>
                  <a:tcPr marL="68580" marR="68580" marT="34290" marB="34290">
                    <a:gradFill flip="none" rotWithShape="1">
                      <a:gsLst>
                        <a:gs pos="0">
                          <a:srgbClr val="25A05A">
                            <a:tint val="66000"/>
                            <a:satMod val="160000"/>
                          </a:srgbClr>
                        </a:gs>
                        <a:gs pos="50000">
                          <a:srgbClr val="25A05A">
                            <a:tint val="44500"/>
                            <a:satMod val="160000"/>
                          </a:srgbClr>
                        </a:gs>
                        <a:gs pos="100000">
                          <a:srgbClr val="25A05A">
                            <a:tint val="23500"/>
                            <a:satMod val="160000"/>
                          </a:srgbClr>
                        </a:gs>
                      </a:gsLst>
                      <a:lin ang="0" scaled="1"/>
                      <a:tileRect/>
                    </a:gradFill>
                  </a:tcPr>
                </a:tc>
                <a:extLst>
                  <a:ext uri="{0D108BD9-81ED-4DB2-BD59-A6C34878D82A}">
                    <a16:rowId xmlns:a16="http://schemas.microsoft.com/office/drawing/2014/main" val="236262455"/>
                  </a:ext>
                </a:extLst>
              </a:tr>
            </a:tbl>
          </a:graphicData>
        </a:graphic>
      </p:graphicFrame>
    </p:spTree>
    <p:extLst>
      <p:ext uri="{BB962C8B-B14F-4D97-AF65-F5344CB8AC3E}">
        <p14:creationId xmlns:p14="http://schemas.microsoft.com/office/powerpoint/2010/main" val="3342256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Eksamen videre….</a:t>
            </a:r>
          </a:p>
        </p:txBody>
      </p:sp>
      <p:sp>
        <p:nvSpPr>
          <p:cNvPr id="3" name="Pladsholder til indhold 2"/>
          <p:cNvSpPr>
            <a:spLocks noGrp="1"/>
          </p:cNvSpPr>
          <p:nvPr>
            <p:ph idx="1"/>
          </p:nvPr>
        </p:nvSpPr>
        <p:spPr/>
        <p:txBody>
          <a:bodyPr/>
          <a:lstStyle/>
          <a:p>
            <a:endParaRPr lang="da-DK" dirty="0"/>
          </a:p>
          <a:p>
            <a:r>
              <a:rPr lang="da-DK" dirty="0"/>
              <a:t> De personlige kvalifikationer vurderes under emnerne </a:t>
            </a:r>
          </a:p>
          <a:p>
            <a:pPr lvl="1"/>
            <a:r>
              <a:rPr lang="da-DK" dirty="0"/>
              <a:t> formulere en ide </a:t>
            </a:r>
          </a:p>
          <a:p>
            <a:pPr lvl="1"/>
            <a:r>
              <a:rPr lang="da-DK" dirty="0"/>
              <a:t> fastsætte et mål </a:t>
            </a:r>
          </a:p>
          <a:p>
            <a:pPr lvl="1"/>
            <a:r>
              <a:rPr lang="da-DK" dirty="0"/>
              <a:t> planlægge og gennemføre en aktivitet inden for et afgrænset område </a:t>
            </a:r>
          </a:p>
          <a:p>
            <a:pPr lvl="1"/>
            <a:r>
              <a:rPr lang="da-DK" dirty="0"/>
              <a:t> evaluere egen indsats i forhold til de fastsatte mål </a:t>
            </a:r>
          </a:p>
          <a:p>
            <a:endParaRPr lang="da-DK" dirty="0"/>
          </a:p>
          <a:p>
            <a:r>
              <a:rPr lang="da-DK" dirty="0"/>
              <a:t>De faglige kvalifikationer vurderes ud fra de teoretiske fag fra skolen og kompetencerne, der opnås ved anvendelse af teorierne i virksomheden. </a:t>
            </a:r>
          </a:p>
        </p:txBody>
      </p:sp>
    </p:spTree>
    <p:extLst>
      <p:ext uri="{BB962C8B-B14F-4D97-AF65-F5344CB8AC3E}">
        <p14:creationId xmlns:p14="http://schemas.microsoft.com/office/powerpoint/2010/main" val="2127095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ECD50-5027-4CE9-AC5E-E3514B642F9A}"/>
              </a:ext>
            </a:extLst>
          </p:cNvPr>
          <p:cNvSpPr>
            <a:spLocks noGrp="1"/>
          </p:cNvSpPr>
          <p:nvPr>
            <p:ph type="title"/>
          </p:nvPr>
        </p:nvSpPr>
        <p:spPr/>
        <p:txBody>
          <a:bodyPr/>
          <a:lstStyle/>
          <a:p>
            <a:r>
              <a:rPr lang="da-DK" dirty="0"/>
              <a:t>HUSK::::</a:t>
            </a:r>
          </a:p>
        </p:txBody>
      </p:sp>
      <p:sp>
        <p:nvSpPr>
          <p:cNvPr id="3" name="Pladsholder til indhold 2">
            <a:extLst>
              <a:ext uri="{FF2B5EF4-FFF2-40B4-BE49-F238E27FC236}">
                <a16:creationId xmlns:a16="http://schemas.microsoft.com/office/drawing/2014/main" id="{4262DEC7-0989-428A-A175-26A5B3C8F6EB}"/>
              </a:ext>
            </a:extLst>
          </p:cNvPr>
          <p:cNvSpPr>
            <a:spLocks noGrp="1"/>
          </p:cNvSpPr>
          <p:nvPr>
            <p:ph idx="1"/>
          </p:nvPr>
        </p:nvSpPr>
        <p:spPr/>
        <p:txBody>
          <a:bodyPr/>
          <a:lstStyle/>
          <a:p>
            <a:r>
              <a:rPr lang="da-DK" dirty="0"/>
              <a:t>I har krav på 4 skrivedage, få det aftalt i god tid.</a:t>
            </a:r>
          </a:p>
          <a:p>
            <a:endParaRPr lang="da-DK" dirty="0"/>
          </a:p>
          <a:p>
            <a:r>
              <a:rPr lang="da-DK" dirty="0"/>
              <a:t>Refusion for 1 uge – får i for den uge i går til eksamen. (eksamensdagen er 5. dag)</a:t>
            </a:r>
          </a:p>
          <a:p>
            <a:endParaRPr lang="da-DK" dirty="0"/>
          </a:p>
          <a:p>
            <a:r>
              <a:rPr lang="da-DK" dirty="0"/>
              <a:t>Eksamen primo/medio juni måned 2022. Aflevering af opgaven ultimo maj.</a:t>
            </a:r>
          </a:p>
          <a:p>
            <a:endParaRPr lang="da-DK" dirty="0"/>
          </a:p>
          <a:p>
            <a:endParaRPr lang="da-DK" dirty="0"/>
          </a:p>
          <a:p>
            <a:r>
              <a:rPr lang="da-DK" dirty="0"/>
              <a:t>Fagprøvebeviset modtager i på </a:t>
            </a:r>
            <a:r>
              <a:rPr lang="da-DK" dirty="0" err="1"/>
              <a:t>e-boks</a:t>
            </a:r>
            <a:r>
              <a:rPr lang="da-DK" dirty="0"/>
              <a:t> omkring  den dato i er udlært. </a:t>
            </a:r>
          </a:p>
        </p:txBody>
      </p:sp>
    </p:spTree>
    <p:extLst>
      <p:ext uri="{BB962C8B-B14F-4D97-AF65-F5344CB8AC3E}">
        <p14:creationId xmlns:p14="http://schemas.microsoft.com/office/powerpoint/2010/main" val="1878977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sym typeface="Wingdings" panose="05000000000000000000" pitchFamily="2" charset="2"/>
              </a:rPr>
              <a:t></a:t>
            </a:r>
            <a:endParaRPr lang="da-DK" dirty="0"/>
          </a:p>
        </p:txBody>
      </p:sp>
      <p:pic>
        <p:nvPicPr>
          <p:cNvPr id="4" name="Pladsholder til indhold 3"/>
          <p:cNvPicPr>
            <a:picLocks noGrp="1" noChangeAspect="1"/>
          </p:cNvPicPr>
          <p:nvPr>
            <p:ph idx="1"/>
          </p:nvPr>
        </p:nvPicPr>
        <p:blipFill>
          <a:blip r:embed="rId2"/>
          <a:stretch>
            <a:fillRect/>
          </a:stretch>
        </p:blipFill>
        <p:spPr>
          <a:xfrm>
            <a:off x="1162564" y="1628775"/>
            <a:ext cx="6818872" cy="4548188"/>
          </a:xfrm>
          <a:prstGeom prst="rect">
            <a:avLst/>
          </a:prstGeom>
        </p:spPr>
      </p:pic>
      <p:sp>
        <p:nvSpPr>
          <p:cNvPr id="3" name="Ellipse 2"/>
          <p:cNvSpPr/>
          <p:nvPr/>
        </p:nvSpPr>
        <p:spPr>
          <a:xfrm rot="1481879">
            <a:off x="3879273" y="2078182"/>
            <a:ext cx="4294909" cy="1136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600" dirty="0">
                <a:solidFill>
                  <a:srgbClr val="FF0000"/>
                </a:solidFill>
              </a:rPr>
              <a:t>Spørgsmål?</a:t>
            </a:r>
          </a:p>
        </p:txBody>
      </p:sp>
    </p:spTree>
    <p:extLst>
      <p:ext uri="{BB962C8B-B14F-4D97-AF65-F5344CB8AC3E}">
        <p14:creationId xmlns:p14="http://schemas.microsoft.com/office/powerpoint/2010/main" val="395098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Fagprøven og afslutning på uddannelsen</a:t>
            </a:r>
          </a:p>
        </p:txBody>
      </p:sp>
      <p:sp>
        <p:nvSpPr>
          <p:cNvPr id="3" name="Pladsholder til indhold 2"/>
          <p:cNvSpPr>
            <a:spLocks noGrp="1"/>
          </p:cNvSpPr>
          <p:nvPr>
            <p:ph idx="1"/>
          </p:nvPr>
        </p:nvSpPr>
        <p:spPr/>
        <p:txBody>
          <a:bodyPr>
            <a:normAutofit fontScale="92500"/>
          </a:bodyPr>
          <a:lstStyle/>
          <a:p>
            <a:r>
              <a:rPr lang="da-DK" dirty="0"/>
              <a:t>Fagprøven både samler og afslutter din elevs uddannelse. </a:t>
            </a:r>
            <a:br>
              <a:rPr lang="da-DK" dirty="0"/>
            </a:br>
            <a:br>
              <a:rPr lang="da-DK" dirty="0"/>
            </a:br>
            <a:r>
              <a:rPr lang="da-DK" dirty="0"/>
              <a:t>Inden for det sidste halve år af uddannelsen skal din elev udarbejde et mindre skriftligt projekt, som er en del af den afsluttende mundtlige fagprøveeksamen. Eleven skal vise at hun/han kan anvende det hun/han har lært gennem hele uddannelsen – både det teoretiske på skolen og det praksisnære i virksomheden. </a:t>
            </a:r>
            <a:br>
              <a:rPr lang="da-DK" dirty="0"/>
            </a:br>
            <a:br>
              <a:rPr lang="da-DK" dirty="0"/>
            </a:br>
            <a:r>
              <a:rPr lang="da-DK" dirty="0"/>
              <a:t>I fagprøven - som skal udformes som et mindre skriftligt projekt og med efterfølgende mundtlig eksamen- skal der formuleres en idé til det mindre skriftlige projekt, hvor der fastsættes mål for en problemstilling samt planlægges og gennemføres en opgave inden for et afgrænset arbejdsområde i virksomheden. </a:t>
            </a:r>
            <a:br>
              <a:rPr lang="da-DK" dirty="0"/>
            </a:br>
            <a:endParaRPr lang="da-DK" dirty="0"/>
          </a:p>
        </p:txBody>
      </p:sp>
    </p:spTree>
    <p:extLst>
      <p:ext uri="{BB962C8B-B14F-4D97-AF65-F5344CB8AC3E}">
        <p14:creationId xmlns:p14="http://schemas.microsoft.com/office/powerpoint/2010/main" val="28472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Videre….</a:t>
            </a:r>
          </a:p>
        </p:txBody>
      </p:sp>
      <p:sp>
        <p:nvSpPr>
          <p:cNvPr id="3" name="Pladsholder til indhold 2"/>
          <p:cNvSpPr>
            <a:spLocks noGrp="1"/>
          </p:cNvSpPr>
          <p:nvPr>
            <p:ph idx="1"/>
          </p:nvPr>
        </p:nvSpPr>
        <p:spPr/>
        <p:txBody>
          <a:bodyPr>
            <a:normAutofit/>
          </a:bodyPr>
          <a:lstStyle/>
          <a:p>
            <a:r>
              <a:rPr lang="da-DK" altLang="da-DK" sz="2400" dirty="0">
                <a:solidFill>
                  <a:srgbClr val="333333"/>
                </a:solidFill>
                <a:latin typeface="Verdana" panose="020B0604030504040204" pitchFamily="34" charset="0"/>
              </a:rPr>
              <a:t>Projektet i form af en synopsis - afsluttes med en mundtlig eksamination, hvor en censor medvirker. </a:t>
            </a:r>
            <a:br>
              <a:rPr lang="da-DK" altLang="da-DK" sz="2400" dirty="0">
                <a:solidFill>
                  <a:srgbClr val="333333"/>
                </a:solidFill>
                <a:latin typeface="Verdana" panose="020B0604030504040204" pitchFamily="34" charset="0"/>
              </a:rPr>
            </a:br>
            <a:br>
              <a:rPr lang="da-DK" altLang="da-DK" sz="2400" dirty="0">
                <a:solidFill>
                  <a:srgbClr val="333333"/>
                </a:solidFill>
                <a:latin typeface="Verdana" panose="020B0604030504040204" pitchFamily="34" charset="0"/>
              </a:rPr>
            </a:br>
            <a:r>
              <a:rPr lang="da-DK" altLang="da-DK" sz="2400" dirty="0">
                <a:solidFill>
                  <a:srgbClr val="333333"/>
                </a:solidFill>
                <a:latin typeface="Verdana" panose="020B0604030504040204" pitchFamily="34" charset="0"/>
              </a:rPr>
              <a:t>Elevens præstation bedømmes med én karakter, der er udtryk for en vurdering af den mundtlige præstation af den skrevne del. For at bestå skal karakteren være mindst 02.</a:t>
            </a:r>
          </a:p>
          <a:p>
            <a:r>
              <a:rPr lang="da-DK" altLang="da-DK" sz="2400" dirty="0">
                <a:solidFill>
                  <a:srgbClr val="333333"/>
                </a:solidFill>
                <a:latin typeface="Verdana" panose="020B0604030504040204" pitchFamily="34" charset="0"/>
              </a:rPr>
              <a:t>Hvad fagprøven angår har både elev, skole og praktiksted en andel: </a:t>
            </a:r>
          </a:p>
          <a:p>
            <a:pPr lvl="1"/>
            <a:r>
              <a:rPr lang="da-DK" altLang="da-DK" sz="1900" dirty="0">
                <a:latin typeface="Arial" panose="020B0604020202020204" pitchFamily="34" charset="0"/>
              </a:rPr>
              <a:t>Hvad er elevens rolle  </a:t>
            </a:r>
          </a:p>
          <a:p>
            <a:pPr lvl="1"/>
            <a:r>
              <a:rPr lang="da-DK" altLang="da-DK" sz="1900" dirty="0">
                <a:latin typeface="Arial" panose="020B0604020202020204" pitchFamily="34" charset="0"/>
              </a:rPr>
              <a:t>Hvad er skolens rolle  </a:t>
            </a:r>
          </a:p>
          <a:p>
            <a:pPr lvl="1"/>
            <a:r>
              <a:rPr lang="da-DK" altLang="da-DK" sz="1900" dirty="0">
                <a:latin typeface="Arial" panose="020B0604020202020204" pitchFamily="34" charset="0"/>
              </a:rPr>
              <a:t>Hvad er praktikstedets rolle </a:t>
            </a:r>
          </a:p>
          <a:p>
            <a:endParaRPr lang="da-DK" dirty="0"/>
          </a:p>
        </p:txBody>
      </p:sp>
      <p:sp>
        <p:nvSpPr>
          <p:cNvPr id="8" name="Rectangle 17"/>
          <p:cNvSpPr>
            <a:spLocks noChangeArrowheads="1"/>
          </p:cNvSpPr>
          <p:nvPr/>
        </p:nvSpPr>
        <p:spPr bwMode="auto">
          <a:xfrm>
            <a:off x="0" y="-307776"/>
            <a:ext cx="25840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333333"/>
                </a:solidFill>
                <a:effectLst/>
                <a:latin typeface="Verdana" panose="020B0604030504040204" pitchFamily="34" charset="0"/>
              </a:rPr>
              <a:t>. </a:t>
            </a:r>
            <a:br>
              <a:rPr kumimoji="0" lang="da-DK" altLang="da-DK" sz="800" b="0" i="0" u="none" strike="noStrike" cap="none" normalizeH="0" baseline="0" dirty="0">
                <a:ln>
                  <a:noFill/>
                </a:ln>
                <a:solidFill>
                  <a:srgbClr val="333333"/>
                </a:solidFill>
                <a:effectLst/>
                <a:latin typeface="Verdana" panose="020B0604030504040204" pitchFamily="34" charset="0"/>
              </a:rPr>
            </a:br>
            <a:br>
              <a:rPr kumimoji="0" lang="da-DK" altLang="da-DK" sz="800" b="0" i="0" u="none" strike="noStrike" cap="none" normalizeH="0" baseline="0" dirty="0">
                <a:ln>
                  <a:noFill/>
                </a:ln>
                <a:solidFill>
                  <a:srgbClr val="333333"/>
                </a:solidFill>
                <a:effectLst/>
                <a:latin typeface="Verdana" panose="020B0604030504040204" pitchFamily="34" charset="0"/>
              </a:rPr>
            </a:b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pic>
        <p:nvPicPr>
          <p:cNvPr id="1042" name="Picture 18"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46038"/>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8" y="46038"/>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25" y="46038"/>
            <a:ext cx="47625"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140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altLang="da-DK" sz="3600" b="1" dirty="0">
                <a:solidFill>
                  <a:srgbClr val="333333"/>
                </a:solidFill>
                <a:latin typeface="Verdana" panose="020B0604030504040204" pitchFamily="34" charset="0"/>
              </a:rPr>
            </a:br>
            <a:r>
              <a:rPr lang="da-DK" altLang="da-DK" sz="3600" b="1" dirty="0">
                <a:latin typeface="Verdana" panose="020B0604030504040204" pitchFamily="34" charset="0"/>
              </a:rPr>
              <a:t>Hvad er elevens rolle i fagprøven? </a:t>
            </a:r>
            <a:br>
              <a:rPr lang="da-DK" altLang="da-DK" sz="3600" b="1" dirty="0">
                <a:latin typeface="Verdana" panose="020B0604030504040204" pitchFamily="34" charset="0"/>
              </a:rPr>
            </a:br>
            <a:endParaRPr lang="da-DK" dirty="0"/>
          </a:p>
        </p:txBody>
      </p:sp>
      <p:sp>
        <p:nvSpPr>
          <p:cNvPr id="3" name="Pladsholder til indhold 2"/>
          <p:cNvSpPr>
            <a:spLocks noGrp="1"/>
          </p:cNvSpPr>
          <p:nvPr>
            <p:ph idx="1"/>
          </p:nvPr>
        </p:nvSpPr>
        <p:spPr>
          <a:xfrm>
            <a:off x="628650" y="1422587"/>
            <a:ext cx="7886700" cy="4548188"/>
          </a:xfrm>
        </p:spPr>
        <p:txBody>
          <a:bodyPr>
            <a:normAutofit/>
          </a:bodyPr>
          <a:lstStyle/>
          <a:p>
            <a:r>
              <a:rPr lang="da-DK" altLang="da-DK" sz="2400" b="1" dirty="0">
                <a:solidFill>
                  <a:srgbClr val="333333"/>
                </a:solidFill>
                <a:latin typeface="Verdana" panose="020B0604030504040204" pitchFamily="34" charset="0"/>
              </a:rPr>
              <a:t>Hvad er elevens rolle i fagprøven? </a:t>
            </a:r>
          </a:p>
          <a:p>
            <a:pPr marL="0" indent="0">
              <a:buNone/>
            </a:pPr>
            <a:br>
              <a:rPr lang="da-DK" altLang="da-DK" sz="2400" b="1" dirty="0">
                <a:solidFill>
                  <a:srgbClr val="333333"/>
                </a:solidFill>
                <a:latin typeface="Verdana" panose="020B0604030504040204" pitchFamily="34" charset="0"/>
              </a:rPr>
            </a:br>
            <a:r>
              <a:rPr lang="da-DK" altLang="da-DK" sz="2400" dirty="0">
                <a:solidFill>
                  <a:srgbClr val="333333"/>
                </a:solidFill>
                <a:latin typeface="Verdana" panose="020B0604030504040204" pitchFamily="34" charset="0"/>
              </a:rPr>
              <a:t>Din elev skal i samarbejde med praktikstedet og skolen udarbejde en problemformulering for en given problemstilling, der skal godkendes af både skole og praktiksted. En problemformulering er: </a:t>
            </a:r>
            <a:br>
              <a:rPr lang="da-DK" altLang="da-DK" sz="2400" dirty="0">
                <a:solidFill>
                  <a:srgbClr val="333333"/>
                </a:solidFill>
                <a:latin typeface="Verdana" panose="020B0604030504040204" pitchFamily="34" charset="0"/>
              </a:rPr>
            </a:br>
            <a:br>
              <a:rPr lang="da-DK" altLang="da-DK" sz="2400" dirty="0">
                <a:solidFill>
                  <a:srgbClr val="333333"/>
                </a:solidFill>
                <a:latin typeface="Verdana" panose="020B0604030504040204" pitchFamily="34" charset="0"/>
              </a:rPr>
            </a:br>
            <a:r>
              <a:rPr lang="da-DK" altLang="da-DK" sz="800" dirty="0"/>
              <a:t>  </a:t>
            </a:r>
            <a:r>
              <a:rPr lang="da-DK" altLang="da-DK" sz="2000" b="1" dirty="0">
                <a:latin typeface="Arial" panose="020B0604020202020204" pitchFamily="34" charset="0"/>
              </a:rPr>
              <a:t>Ét hovedspørgsmål</a:t>
            </a:r>
            <a:r>
              <a:rPr lang="da-DK" altLang="da-DK" sz="2000" dirty="0">
                <a:latin typeface="Arial" panose="020B0604020202020204" pitchFamily="34" charset="0"/>
              </a:rPr>
              <a:t>, eventuelt uddybet af et eller flere underspørgsmål, som dog aldrig må fjerne fokus fra hovedspørgsmålet. </a:t>
            </a:r>
          </a:p>
          <a:p>
            <a:pPr marL="0" indent="0">
              <a:buNone/>
            </a:pPr>
            <a:r>
              <a:rPr lang="da-DK" altLang="da-DK" sz="2000" dirty="0">
                <a:latin typeface="Arial" panose="020B0604020202020204" pitchFamily="34" charset="0"/>
              </a:rPr>
              <a:t>Det anbefales at problemformuleringen er kort, præcis og skarp, da det vil lette gøre skriveprocessen og dermed besvarelsen af problemformuleringen.</a:t>
            </a:r>
          </a:p>
          <a:p>
            <a:endParaRPr lang="da-DK" dirty="0"/>
          </a:p>
        </p:txBody>
      </p:sp>
      <p:pic>
        <p:nvPicPr>
          <p:cNvPr id="2050" name="Picture 2" descr="http://www.oplaeringsansvarlig.dk/grafik/bullet1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46038"/>
            <a:ext cx="47625"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3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Videre…..</a:t>
            </a:r>
          </a:p>
        </p:txBody>
      </p:sp>
      <p:sp>
        <p:nvSpPr>
          <p:cNvPr id="3" name="Pladsholder til indhold 2"/>
          <p:cNvSpPr>
            <a:spLocks noGrp="1"/>
          </p:cNvSpPr>
          <p:nvPr>
            <p:ph idx="1"/>
          </p:nvPr>
        </p:nvSpPr>
        <p:spPr/>
        <p:txBody>
          <a:bodyPr/>
          <a:lstStyle/>
          <a:p>
            <a:r>
              <a:rPr lang="da-DK" dirty="0"/>
              <a:t>Eleven skal kunne formulere en idé, fastsætte mål, planlægge og gennemføre en opgave inden for et afgrænset arbejdsområde i virksomheden. Eleven har ofte brug for at indsamle relevant materiale eller foretage små undersøgelser i virksomheden. </a:t>
            </a:r>
            <a:br>
              <a:rPr lang="da-DK" dirty="0"/>
            </a:br>
            <a:br>
              <a:rPr lang="da-DK" dirty="0"/>
            </a:br>
            <a:r>
              <a:rPr lang="da-DK" dirty="0"/>
              <a:t>Når virksomhed og elev vælger fagprøveemne, skal både elevens og virksomhedens interesseområder tilgodeses. Men udgangspunktet tages altid i det speciale eller den profil, der er fastlagt i uddannelsesaftalen. </a:t>
            </a:r>
            <a:br>
              <a:rPr lang="da-DK" dirty="0"/>
            </a:br>
            <a:endParaRPr lang="da-DK" dirty="0"/>
          </a:p>
        </p:txBody>
      </p:sp>
    </p:spTree>
    <p:extLst>
      <p:ext uri="{BB962C8B-B14F-4D97-AF65-F5344CB8AC3E}">
        <p14:creationId xmlns:p14="http://schemas.microsoft.com/office/powerpoint/2010/main" val="71535895"/>
      </p:ext>
    </p:extLst>
  </p:cSld>
  <p:clrMapOvr>
    <a:masterClrMapping/>
  </p:clrMapOvr>
</p:sld>
</file>

<file path=ppt/theme/theme1.xml><?xml version="1.0" encoding="utf-8"?>
<a:theme xmlns:a="http://schemas.openxmlformats.org/drawingml/2006/main" name="Rybners Tekniske Skole">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ybners">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handelsskolen [Skrivebeskyttet]" id="{C1A749DF-D376-44C8-992B-745028199699}" vid="{4A655D60-0748-46EF-9F04-CD95A82642F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powerpoint-handelsskolen</Template>
  <TotalTime>1487</TotalTime>
  <Words>3242</Words>
  <Application>Microsoft Office PowerPoint</Application>
  <PresentationFormat>Skærmshow (4:3)</PresentationFormat>
  <Paragraphs>387</Paragraphs>
  <Slides>52</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52</vt:i4>
      </vt:variant>
    </vt:vector>
  </HeadingPairs>
  <TitlesOfParts>
    <vt:vector size="58" baseType="lpstr">
      <vt:lpstr>Arial</vt:lpstr>
      <vt:lpstr>Calibri</vt:lpstr>
      <vt:lpstr>Soho Gothic Std</vt:lpstr>
      <vt:lpstr>Verdana</vt:lpstr>
      <vt:lpstr>Wingdings</vt:lpstr>
      <vt:lpstr>Rybners Tekniske Skole</vt:lpstr>
      <vt:lpstr>Informationsmøde vedr. Fagprøve vejledning OFFENTLIG ADMINISTRATION 2021</vt:lpstr>
      <vt:lpstr>Kontaktinformationer:</vt:lpstr>
      <vt:lpstr>Til dig som elevansvarlig www.oplaeringsansvarlig.dk</vt:lpstr>
      <vt:lpstr>Fagprøven – i dag  </vt:lpstr>
      <vt:lpstr>Bedømmelseskriterier – i dag </vt:lpstr>
      <vt:lpstr>Fagprøven og afslutning på uddannelsen</vt:lpstr>
      <vt:lpstr>Videre….</vt:lpstr>
      <vt:lpstr> Hvad er elevens rolle i fagprøven?  </vt:lpstr>
      <vt:lpstr>Videre…..</vt:lpstr>
      <vt:lpstr>Videre….</vt:lpstr>
      <vt:lpstr>Hvad er skolens rolle?</vt:lpstr>
      <vt:lpstr>Hvad er praktikstedets rolle?</vt:lpstr>
      <vt:lpstr>Videre….</vt:lpstr>
      <vt:lpstr>Hvad gør jeg? – kan ikke finde et emne ….</vt:lpstr>
      <vt:lpstr>Hvad gør jeg ?</vt:lpstr>
      <vt:lpstr>Men det liver til sådan her…..</vt:lpstr>
      <vt:lpstr>En god start på refleksionen er:</vt:lpstr>
      <vt:lpstr>Fiskebensdiagrammet</vt:lpstr>
      <vt:lpstr>1. Fiskebensdiagrammet </vt:lpstr>
      <vt:lpstr>Fiskebensdiagrammet videre….</vt:lpstr>
      <vt:lpstr>2. Mindmap</vt:lpstr>
      <vt:lpstr>Videre…. Mindmap…</vt:lpstr>
      <vt:lpstr>Arbejdsdeling</vt:lpstr>
      <vt:lpstr>Emneliste til fagprøve – off. administration </vt:lpstr>
      <vt:lpstr>Emneliste til fagprøve – off. administration</vt:lpstr>
      <vt:lpstr> Fagprøvekontrakt</vt:lpstr>
      <vt:lpstr>Kontrakten indeholder:</vt:lpstr>
      <vt:lpstr>Fagprøvekontrakt</vt:lpstr>
      <vt:lpstr>Aflevering af fagprøvekontrakt </vt:lpstr>
      <vt:lpstr>Fagprøve</vt:lpstr>
      <vt:lpstr>Krav til fagprøvens omfang</vt:lpstr>
      <vt:lpstr>Opbygning af din mindre skriftlige opgave</vt:lpstr>
      <vt:lpstr>Forsiden </vt:lpstr>
      <vt:lpstr>Men ….. </vt:lpstr>
      <vt:lpstr>Indledning</vt:lpstr>
      <vt:lpstr>Problemstilling</vt:lpstr>
      <vt:lpstr>Problemformulering </vt:lpstr>
      <vt:lpstr>Metode</vt:lpstr>
      <vt:lpstr>Metodeafsnittet opdeles i 2 dele</vt:lpstr>
      <vt:lpstr>Metodeafsnittet opdeles i 2 dele</vt:lpstr>
      <vt:lpstr>Vigtigt…… </vt:lpstr>
      <vt:lpstr>Analyse</vt:lpstr>
      <vt:lpstr>kONKLUSION</vt:lpstr>
      <vt:lpstr>Begrebsafklaring</vt:lpstr>
      <vt:lpstr>Litteraturhenvisninger</vt:lpstr>
      <vt:lpstr>Litteraturliste</vt:lpstr>
      <vt:lpstr>Bilag</vt:lpstr>
      <vt:lpstr>Eksamen</vt:lpstr>
      <vt:lpstr>Eksamen videre….</vt:lpstr>
      <vt:lpstr>Eksamen videre….</vt:lpstr>
      <vt:lpstr>HUSK::::</vt:lpstr>
      <vt:lpstr></vt:lpstr>
    </vt:vector>
  </TitlesOfParts>
  <Company>Rybners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Elisabeth Bay Nielsen</dc:creator>
  <cp:lastModifiedBy>Charlotte Bjerre Lauridsen</cp:lastModifiedBy>
  <cp:revision>120</cp:revision>
  <cp:lastPrinted>2017-10-11T05:28:22Z</cp:lastPrinted>
  <dcterms:created xsi:type="dcterms:W3CDTF">2015-08-18T07:04:01Z</dcterms:created>
  <dcterms:modified xsi:type="dcterms:W3CDTF">2021-10-07T10:00:10Z</dcterms:modified>
</cp:coreProperties>
</file>